
<file path=[Content_Types].xml><?xml version="1.0" encoding="utf-8"?>
<Types xmlns="http://schemas.openxmlformats.org/package/2006/content-types">
  <Default Extension="png" ContentType="image/png"/>
  <Default Extension="rels" ContentType="application/vnd.openxmlformats-package.relationships+xml"/>
  <Default Extension="fntdata" ContentType="application/x-fontdata"/>
  <Default Extension="xml" ContentType="application/xml"/>
  <Default Extension="jpg" ContentType="image/jpeg"/>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presentation.xml" ContentType="application/vnd.openxmlformats-officedocument.presentationml.presentation.main+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2" Type="http://schemas.openxmlformats.org/officeDocument/2006/relationships/custom-properties" Target="docProps/custom.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Proxima Nova"/>
      <p:regular r:id="rId44"/>
      <p:bold r:id="rId45"/>
      <p:italic r:id="rId46"/>
      <p:boldItalic r:id="rId47"/>
    </p:embeddedFont>
    <p:embeddedFont>
      <p:font typeface="Roboto"/>
      <p:regular r:id="rId48"/>
      <p:bold r:id="rId49"/>
      <p:italic r:id="rId50"/>
      <p:boldItalic r:id="rId51"/>
    </p:embeddedFont>
    <p:embeddedFont>
      <p:font typeface="Poppins"/>
      <p:regular r:id="rId52"/>
      <p:bold r:id="rId53"/>
      <p:italic r:id="rId54"/>
      <p:boldItalic r:id="rId55"/>
    </p:embeddedFont>
    <p:embeddedFont>
      <p:font typeface="Alfa Slab One"/>
      <p:regular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39" Type="http://schemas.openxmlformats.org/officeDocument/2006/relationships/slide" Target="slides/slide34.xml"/><Relationship Id="rId26" Type="http://schemas.openxmlformats.org/officeDocument/2006/relationships/slide" Target="slides/slide21.xml"/><Relationship Id="rId13" Type="http://schemas.openxmlformats.org/officeDocument/2006/relationships/slide" Target="slides/slide8.xml"/><Relationship Id="rId18" Type="http://schemas.openxmlformats.org/officeDocument/2006/relationships/slide" Target="slides/slide13.xml"/><Relationship Id="rId42" Type="http://schemas.openxmlformats.org/officeDocument/2006/relationships/slide" Target="slides/slide37.xml"/><Relationship Id="rId47" Type="http://schemas.openxmlformats.org/officeDocument/2006/relationships/font" Target="fonts/ProximaNova-boldItalic.fntdata"/><Relationship Id="rId34" Type="http://schemas.openxmlformats.org/officeDocument/2006/relationships/slide" Target="slides/slide29.xml"/><Relationship Id="rId21" Type="http://schemas.openxmlformats.org/officeDocument/2006/relationships/slide" Target="slides/slide16.xml"/><Relationship Id="rId50" Type="http://schemas.openxmlformats.org/officeDocument/2006/relationships/font" Target="fonts/Roboto-italic.fntdata"/><Relationship Id="rId55" Type="http://schemas.openxmlformats.org/officeDocument/2006/relationships/font" Target="fonts/Poppins-boldItalic.fntdata"/><Relationship Id="rId7" Type="http://schemas.openxmlformats.org/officeDocument/2006/relationships/slide" Target="slides/slide2.xml"/><Relationship Id="rId2" Type="http://schemas.openxmlformats.org/officeDocument/2006/relationships/viewProps" Target="viewProps.xml"/><Relationship Id="rId29" Type="http://schemas.openxmlformats.org/officeDocument/2006/relationships/slide" Target="slides/slide24.xml"/><Relationship Id="rId16" Type="http://schemas.openxmlformats.org/officeDocument/2006/relationships/slide" Target="slides/slide11.xml"/><Relationship Id="rId40" Type="http://schemas.openxmlformats.org/officeDocument/2006/relationships/slide" Target="slides/slide35.xml"/><Relationship Id="rId45" Type="http://schemas.openxmlformats.org/officeDocument/2006/relationships/font" Target="fonts/ProximaNova-bold.fntdata"/><Relationship Id="rId32" Type="http://schemas.openxmlformats.org/officeDocument/2006/relationships/slide" Target="slides/slide27.xml"/><Relationship Id="rId37" Type="http://schemas.openxmlformats.org/officeDocument/2006/relationships/slide" Target="slides/slide32.xml"/><Relationship Id="rId24" Type="http://schemas.openxmlformats.org/officeDocument/2006/relationships/slide" Target="slides/slide19.xml"/><Relationship Id="rId53" Type="http://schemas.openxmlformats.org/officeDocument/2006/relationships/font" Target="fonts/Poppins-bold.fntdata"/><Relationship Id="rId11" Type="http://schemas.openxmlformats.org/officeDocument/2006/relationships/slide" Target="slides/slide6.xml"/><Relationship Id="rId58" Type="http://schemas.openxmlformats.org/officeDocument/2006/relationships/customXml" Target="../customXml/item2.xml"/><Relationship Id="rId5" Type="http://schemas.openxmlformats.org/officeDocument/2006/relationships/notesMaster" Target="notesMasters/notesMaster1.xml"/><Relationship Id="rId19" Type="http://schemas.openxmlformats.org/officeDocument/2006/relationships/slide" Target="slides/slide14.xml"/><Relationship Id="rId43" Type="http://schemas.openxmlformats.org/officeDocument/2006/relationships/slide" Target="slides/slide38.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regular.fntdata"/><Relationship Id="rId30" Type="http://schemas.openxmlformats.org/officeDocument/2006/relationships/slide" Target="slides/slide25.xml"/><Relationship Id="rId35" Type="http://schemas.openxmlformats.org/officeDocument/2006/relationships/slide" Target="slides/slide30.xml"/><Relationship Id="rId22" Type="http://schemas.openxmlformats.org/officeDocument/2006/relationships/slide" Target="slides/slide17.xml"/><Relationship Id="rId27" Type="http://schemas.openxmlformats.org/officeDocument/2006/relationships/slide" Target="slides/slide22.xml"/><Relationship Id="rId56" Type="http://schemas.openxmlformats.org/officeDocument/2006/relationships/font" Target="fonts/AlfaSlabOne-regular.fntdata"/><Relationship Id="rId14" Type="http://schemas.openxmlformats.org/officeDocument/2006/relationships/slide" Target="slides/slide9.xml"/><Relationship Id="rId8" Type="http://schemas.openxmlformats.org/officeDocument/2006/relationships/slide" Target="slides/slide3.xml"/><Relationship Id="rId51" Type="http://schemas.openxmlformats.org/officeDocument/2006/relationships/font" Target="fonts/Roboto-boldItalic.fntdata"/><Relationship Id="rId3" Type="http://schemas.openxmlformats.org/officeDocument/2006/relationships/presProps" Target="presProps.xml"/><Relationship Id="rId46" Type="http://schemas.openxmlformats.org/officeDocument/2006/relationships/font" Target="fonts/ProximaNova-italic.fntdata"/><Relationship Id="rId33" Type="http://schemas.openxmlformats.org/officeDocument/2006/relationships/slide" Target="slides/slide28.xml"/><Relationship Id="rId38" Type="http://schemas.openxmlformats.org/officeDocument/2006/relationships/slide" Target="slides/slide33.xml"/><Relationship Id="rId25" Type="http://schemas.openxmlformats.org/officeDocument/2006/relationships/slide" Target="slides/slide20.xml"/><Relationship Id="rId12" Type="http://schemas.openxmlformats.org/officeDocument/2006/relationships/slide" Target="slides/slide7.xml"/><Relationship Id="rId17" Type="http://schemas.openxmlformats.org/officeDocument/2006/relationships/slide" Target="slides/slide12.xml"/><Relationship Id="rId59" Type="http://schemas.openxmlformats.org/officeDocument/2006/relationships/customXml" Target="../customXml/item3.xml"/><Relationship Id="rId41" Type="http://schemas.openxmlformats.org/officeDocument/2006/relationships/slide" Target="slides/slide36.xml"/><Relationship Id="rId20" Type="http://schemas.openxmlformats.org/officeDocument/2006/relationships/slide" Target="slides/slide15.xml"/><Relationship Id="rId54" Type="http://schemas.openxmlformats.org/officeDocument/2006/relationships/font" Target="fonts/Poppins-italic.fntdata"/><Relationship Id="rId1" Type="http://schemas.openxmlformats.org/officeDocument/2006/relationships/theme" Target="theme/theme2.xml"/><Relationship Id="rId6" Type="http://schemas.openxmlformats.org/officeDocument/2006/relationships/slide" Target="slides/slide1.xml"/><Relationship Id="rId49" Type="http://schemas.openxmlformats.org/officeDocument/2006/relationships/font" Target="fonts/Roboto-bold.fntdata"/><Relationship Id="rId36" Type="http://schemas.openxmlformats.org/officeDocument/2006/relationships/slide" Target="slides/slide31.xml"/><Relationship Id="rId23" Type="http://schemas.openxmlformats.org/officeDocument/2006/relationships/slide" Target="slides/slide18.xml"/><Relationship Id="rId28" Type="http://schemas.openxmlformats.org/officeDocument/2006/relationships/slide" Target="slides/slide23.xml"/><Relationship Id="rId15" Type="http://schemas.openxmlformats.org/officeDocument/2006/relationships/slide" Target="slides/slide10.xml"/><Relationship Id="rId57" Type="http://schemas.openxmlformats.org/officeDocument/2006/relationships/customXml" Target="../customXml/item1.xml"/><Relationship Id="rId44" Type="http://schemas.openxmlformats.org/officeDocument/2006/relationships/font" Target="fonts/ProximaNova-regular.fntdata"/><Relationship Id="rId31" Type="http://schemas.openxmlformats.org/officeDocument/2006/relationships/slide" Target="slides/slide26.xml"/><Relationship Id="rId52" Type="http://schemas.openxmlformats.org/officeDocument/2006/relationships/font" Target="fonts/Poppins-regular.fntdata"/><Relationship Id="rId10"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jpg>
</file>

<file path=ppt/media/image15.png>
</file>

<file path=ppt/media/image2.png>
</file>

<file path=ppt/media/image3.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staticgen.com/"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ages.github.com/"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11ty.dev/" TargetMode="Externa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scottishstoater/jamstack-web-starter" TargetMode="Externa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8d1c783205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8d1c783205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8d1c783205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8d1c783205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8d1c783205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8d1c783205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8d1c783205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8d1c783205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8d1c783205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8d1c783205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8d1c783205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8d1c783205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8d1c783205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8d1c783205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8d1c78320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8d1c78320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2"/>
              </a:buClr>
              <a:buSzPts val="1100"/>
              <a:buFont typeface="Arial"/>
              <a:buNone/>
            </a:pPr>
            <a:r>
              <a:rPr b="1" lang="en" sz="1400">
                <a:solidFill>
                  <a:srgbClr val="666666"/>
                </a:solidFill>
                <a:latin typeface="Roboto"/>
                <a:ea typeface="Roboto"/>
                <a:cs typeface="Roboto"/>
                <a:sym typeface="Roboto"/>
              </a:rPr>
              <a:t>How dynamic sites work</a:t>
            </a:r>
            <a:endParaRPr b="1" sz="1400">
              <a:solidFill>
                <a:srgbClr val="666666"/>
              </a:solidFill>
              <a:latin typeface="Roboto"/>
              <a:ea typeface="Roboto"/>
              <a:cs typeface="Roboto"/>
              <a:sym typeface="Roboto"/>
            </a:endParaRPr>
          </a:p>
          <a:p>
            <a:pPr indent="0" lvl="0" marL="0" rtl="0" algn="l">
              <a:lnSpc>
                <a:spcPct val="115000"/>
              </a:lnSpc>
              <a:spcBef>
                <a:spcPts val="0"/>
              </a:spcBef>
              <a:spcAft>
                <a:spcPts val="0"/>
              </a:spcAft>
              <a:buClr>
                <a:schemeClr val="dk2"/>
              </a:buClr>
              <a:buSzPts val="1100"/>
              <a:buFont typeface="Arial"/>
              <a:buNone/>
            </a:pPr>
            <a:r>
              <a:rPr lang="en" sz="1400">
                <a:solidFill>
                  <a:srgbClr val="666666"/>
                </a:solidFill>
                <a:latin typeface="Roboto"/>
                <a:ea typeface="Roboto"/>
                <a:cs typeface="Roboto"/>
                <a:sym typeface="Roboto"/>
              </a:rPr>
              <a:t>Try to imagine for a second that the only way for people to know what's happening in the world is to go to the nearby news kiosk and ask to read the latest news. Yes, I know it's silly but it will all make sense in a bit, please bear with me.</a:t>
            </a:r>
            <a:endParaRPr sz="1400">
              <a:solidFill>
                <a:srgbClr val="666666"/>
              </a:solidFill>
              <a:latin typeface="Roboto"/>
              <a:ea typeface="Roboto"/>
              <a:cs typeface="Roboto"/>
              <a:sym typeface="Roboto"/>
            </a:endParaRPr>
          </a:p>
          <a:p>
            <a:pPr indent="0" lvl="0" marL="0" rtl="0" algn="l">
              <a:lnSpc>
                <a:spcPct val="115000"/>
              </a:lnSpc>
              <a:spcBef>
                <a:spcPts val="2300"/>
              </a:spcBef>
              <a:spcAft>
                <a:spcPts val="0"/>
              </a:spcAft>
              <a:buClr>
                <a:schemeClr val="dk2"/>
              </a:buClr>
              <a:buSzPts val="1100"/>
              <a:buFont typeface="Arial"/>
              <a:buNone/>
            </a:pPr>
            <a:r>
              <a:rPr lang="en" sz="1400">
                <a:solidFill>
                  <a:srgbClr val="666666"/>
                </a:solidFill>
                <a:latin typeface="Roboto"/>
                <a:ea typeface="Roboto"/>
                <a:cs typeface="Roboto"/>
                <a:sym typeface="Roboto"/>
              </a:rPr>
              <a:t>The attendant has no way to know what the latest news are, so he passes the request on to a back room full of telephone operators — picture a big telephone switchboard room in the 1950s. When an operator becomes available, they will take the request and phone a long list of news agencies, ask for the latest news and then write the results as bullet points on a piece of paper.</a:t>
            </a:r>
            <a:endParaRPr sz="1400">
              <a:solidFill>
                <a:srgbClr val="666666"/>
              </a:solidFill>
              <a:latin typeface="Roboto"/>
              <a:ea typeface="Roboto"/>
              <a:cs typeface="Roboto"/>
              <a:sym typeface="Roboto"/>
            </a:endParaRPr>
          </a:p>
          <a:p>
            <a:pPr indent="0" lvl="0" marL="0" rtl="0" algn="l">
              <a:lnSpc>
                <a:spcPct val="115000"/>
              </a:lnSpc>
              <a:spcBef>
                <a:spcPts val="2300"/>
              </a:spcBef>
              <a:spcAft>
                <a:spcPts val="0"/>
              </a:spcAft>
              <a:buClr>
                <a:schemeClr val="dk2"/>
              </a:buClr>
              <a:buSzPts val="1100"/>
              <a:buFont typeface="Arial"/>
              <a:buNone/>
            </a:pPr>
            <a:r>
              <a:rPr lang="en" sz="1400">
                <a:solidFill>
                  <a:srgbClr val="666666"/>
                </a:solidFill>
                <a:latin typeface="Roboto"/>
                <a:ea typeface="Roboto"/>
                <a:cs typeface="Roboto"/>
                <a:sym typeface="Roboto"/>
              </a:rPr>
              <a:t>The operator will then pass his rough notes on to a scribbler who will write the final copy to a nice sheet of paper, arrange them in a certain layout and add a few bits and pieces such as the kiosk branding and contact information. Finally, the attendant takes the finished paper and serves it to the happy customer. The entire process will then be repeated for every person that arrives at the kiosk.</a:t>
            </a:r>
            <a:endParaRPr sz="1400">
              <a:solidFill>
                <a:srgbClr val="666666"/>
              </a:solidFill>
              <a:latin typeface="Roboto"/>
              <a:ea typeface="Roboto"/>
              <a:cs typeface="Roboto"/>
              <a:sym typeface="Roboto"/>
            </a:endParaRPr>
          </a:p>
          <a:p>
            <a:pPr indent="0" lvl="0" marL="0" rtl="0" algn="l">
              <a:lnSpc>
                <a:spcPct val="115000"/>
              </a:lnSpc>
              <a:spcBef>
                <a:spcPts val="2300"/>
              </a:spcBef>
              <a:spcAft>
                <a:spcPts val="0"/>
              </a:spcAft>
              <a:buClr>
                <a:schemeClr val="dk2"/>
              </a:buClr>
              <a:buSzPts val="1100"/>
              <a:buFont typeface="Arial"/>
              <a:buNone/>
            </a:pPr>
            <a:r>
              <a:rPr lang="en" sz="1400">
                <a:solidFill>
                  <a:srgbClr val="666666"/>
                </a:solidFill>
                <a:latin typeface="Roboto"/>
                <a:ea typeface="Roboto"/>
                <a:cs typeface="Roboto"/>
                <a:sym typeface="Roboto"/>
              </a:rPr>
              <a:t>That is essentially how a dynamic website works. When a visitor gets to a website (the kiosk) expecting the latest content (the news), a server-side script (the operators) will query one or multiple databases (news agencies) to get the content, pass the results to a templating engine (the scribble) who will format and arrange everything properly and generate an HTML file (the finished newspaper) for the user to consume.</a:t>
            </a:r>
            <a:endParaRPr sz="1400">
              <a:solidFill>
                <a:srgbClr val="666666"/>
              </a:solidFill>
              <a:latin typeface="Roboto"/>
              <a:ea typeface="Roboto"/>
              <a:cs typeface="Roboto"/>
              <a:sym typeface="Roboto"/>
            </a:endParaRPr>
          </a:p>
          <a:p>
            <a:pPr indent="0" lvl="0" marL="0" rtl="0" algn="l">
              <a:lnSpc>
                <a:spcPct val="110000"/>
              </a:lnSpc>
              <a:spcBef>
                <a:spcPts val="2300"/>
              </a:spcBef>
              <a:spcAft>
                <a:spcPts val="0"/>
              </a:spcAft>
              <a:buClr>
                <a:schemeClr val="dk2"/>
              </a:buClr>
              <a:buSzPts val="1100"/>
              <a:buFont typeface="Arial"/>
              <a:buNone/>
            </a:pPr>
            <a:r>
              <a:rPr b="1" lang="en" sz="1400">
                <a:solidFill>
                  <a:srgbClr val="666666"/>
                </a:solidFill>
                <a:latin typeface="Roboto"/>
                <a:ea typeface="Roboto"/>
                <a:cs typeface="Roboto"/>
                <a:sym typeface="Roboto"/>
              </a:rPr>
              <a:t>How static sites work</a:t>
            </a:r>
            <a:endParaRPr b="1" sz="1400">
              <a:solidFill>
                <a:srgbClr val="666666"/>
              </a:solidFill>
              <a:latin typeface="Roboto"/>
              <a:ea typeface="Roboto"/>
              <a:cs typeface="Roboto"/>
              <a:sym typeface="Roboto"/>
            </a:endParaRPr>
          </a:p>
          <a:p>
            <a:pPr indent="0" lvl="0" marL="0" rtl="0" algn="l">
              <a:lnSpc>
                <a:spcPct val="115000"/>
              </a:lnSpc>
              <a:spcBef>
                <a:spcPts val="0"/>
              </a:spcBef>
              <a:spcAft>
                <a:spcPts val="0"/>
              </a:spcAft>
              <a:buClr>
                <a:schemeClr val="dk2"/>
              </a:buClr>
              <a:buSzPts val="1100"/>
              <a:buFont typeface="Arial"/>
              <a:buNone/>
            </a:pPr>
            <a:r>
              <a:rPr lang="en" sz="1400">
                <a:solidFill>
                  <a:srgbClr val="666666"/>
                </a:solidFill>
                <a:latin typeface="Roboto"/>
                <a:ea typeface="Roboto"/>
                <a:cs typeface="Roboto"/>
                <a:sym typeface="Roboto"/>
              </a:rPr>
              <a:t>The proposition of a static site is to shift the heavy load from the moment visitors request the content to the moment content actually changes. Going back to our news kiosk metaphor, think of a scenario where it's the news agencies who call the kiosk whenever something newsworthy happens.</a:t>
            </a:r>
            <a:endParaRPr sz="1400">
              <a:solidFill>
                <a:srgbClr val="666666"/>
              </a:solidFill>
              <a:latin typeface="Roboto"/>
              <a:ea typeface="Roboto"/>
              <a:cs typeface="Roboto"/>
              <a:sym typeface="Roboto"/>
            </a:endParaRPr>
          </a:p>
          <a:p>
            <a:pPr indent="0" lvl="0" marL="0" rtl="0" algn="l">
              <a:lnSpc>
                <a:spcPct val="115000"/>
              </a:lnSpc>
              <a:spcBef>
                <a:spcPts val="2300"/>
              </a:spcBef>
              <a:spcAft>
                <a:spcPts val="0"/>
              </a:spcAft>
              <a:buClr>
                <a:schemeClr val="dk2"/>
              </a:buClr>
              <a:buSzPts val="1100"/>
              <a:buFont typeface="Arial"/>
              <a:buNone/>
            </a:pPr>
            <a:r>
              <a:rPr lang="en" sz="1400">
                <a:solidFill>
                  <a:srgbClr val="666666"/>
                </a:solidFill>
                <a:latin typeface="Roboto"/>
                <a:ea typeface="Roboto"/>
                <a:cs typeface="Roboto"/>
                <a:sym typeface="Roboto"/>
              </a:rPr>
              <a:t>The kiosk operators and scribbles will then compile, format and style the stories and produce a finished newspaper right away, even though nobody ordered one yet. They will print out a huge number of copies (infinite, actually) and pile them up by the store front.</a:t>
            </a:r>
            <a:endParaRPr sz="1400">
              <a:solidFill>
                <a:srgbClr val="666666"/>
              </a:solidFill>
              <a:latin typeface="Roboto"/>
              <a:ea typeface="Roboto"/>
              <a:cs typeface="Roboto"/>
              <a:sym typeface="Roboto"/>
            </a:endParaRPr>
          </a:p>
          <a:p>
            <a:pPr indent="0" lvl="0" marL="0" rtl="0" algn="l">
              <a:lnSpc>
                <a:spcPct val="115000"/>
              </a:lnSpc>
              <a:spcBef>
                <a:spcPts val="2300"/>
              </a:spcBef>
              <a:spcAft>
                <a:spcPts val="0"/>
              </a:spcAft>
              <a:buClr>
                <a:schemeClr val="dk2"/>
              </a:buClr>
              <a:buSzPts val="1100"/>
              <a:buFont typeface="Arial"/>
              <a:buNone/>
            </a:pPr>
            <a:r>
              <a:rPr lang="en" sz="1400">
                <a:solidFill>
                  <a:srgbClr val="666666"/>
                </a:solidFill>
                <a:latin typeface="Roboto"/>
                <a:ea typeface="Roboto"/>
                <a:cs typeface="Roboto"/>
                <a:sym typeface="Roboto"/>
              </a:rPr>
              <a:t>When customers arrive, there's no need to wait for an operator to become available, place the phone call, pass the results to the scribble and wait for the final product. The newspaper is already there, waiting in a pile, so the customer can be served instantly.</a:t>
            </a:r>
            <a:endParaRPr sz="1400">
              <a:solidFill>
                <a:srgbClr val="666666"/>
              </a:solidFill>
              <a:latin typeface="Roboto"/>
              <a:ea typeface="Roboto"/>
              <a:cs typeface="Roboto"/>
              <a:sym typeface="Roboto"/>
            </a:endParaRPr>
          </a:p>
          <a:p>
            <a:pPr indent="0" lvl="0" marL="0" rtl="0" algn="l">
              <a:lnSpc>
                <a:spcPct val="115000"/>
              </a:lnSpc>
              <a:spcBef>
                <a:spcPts val="2300"/>
              </a:spcBef>
              <a:spcAft>
                <a:spcPts val="0"/>
              </a:spcAft>
              <a:buClr>
                <a:schemeClr val="dk2"/>
              </a:buClr>
              <a:buSzPts val="1100"/>
              <a:buFont typeface="Arial"/>
              <a:buNone/>
            </a:pPr>
            <a:r>
              <a:rPr lang="en" sz="1400">
                <a:solidFill>
                  <a:srgbClr val="666666"/>
                </a:solidFill>
                <a:latin typeface="Roboto"/>
                <a:ea typeface="Roboto"/>
                <a:cs typeface="Roboto"/>
                <a:sym typeface="Roboto"/>
              </a:rPr>
              <a:t>And that is how static site generators work. They take the content, typically stored in flat files rather than databases, apply it against layouts or templates and generate a structure of purely static HTML files that are ready to be delivered to the users.</a:t>
            </a:r>
            <a:endParaRPr sz="1400">
              <a:solidFill>
                <a:srgbClr val="666666"/>
              </a:solidFill>
              <a:latin typeface="Roboto"/>
              <a:ea typeface="Roboto"/>
              <a:cs typeface="Roboto"/>
              <a:sym typeface="Roboto"/>
            </a:endParaRPr>
          </a:p>
          <a:p>
            <a:pPr indent="0" lvl="0" marL="0" rtl="0" algn="l">
              <a:spcBef>
                <a:spcPts val="2300"/>
              </a:spcBef>
              <a:spcAft>
                <a:spcPts val="0"/>
              </a:spcAft>
              <a:buNone/>
            </a:pPr>
            <a:r>
              <a:t/>
            </a:r>
            <a:endParaRPr sz="1400">
              <a:solidFill>
                <a:srgbClr val="666666"/>
              </a:solidFill>
              <a:latin typeface="Roboto"/>
              <a:ea typeface="Roboto"/>
              <a:cs typeface="Roboto"/>
              <a:sym typeface="Roboto"/>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8d1c783205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8d1c783205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8d1c783205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8d1c783205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8d1c783205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8d1c783205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8d1c78320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8d1c78320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Static Site generators have been around for a few years now - these are some of </a:t>
            </a:r>
            <a:r>
              <a:rPr lang="en"/>
              <a:t>the</a:t>
            </a:r>
            <a:r>
              <a:rPr lang="en"/>
              <a:t> older popular ones - A slide from when we started teaching this back in 2016</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8d1c783205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8d1c783205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some of </a:t>
            </a:r>
            <a:r>
              <a:rPr lang="en"/>
              <a:t>the</a:t>
            </a:r>
            <a:r>
              <a:rPr lang="en"/>
              <a:t> most popular right now</a:t>
            </a:r>
            <a:endParaRPr/>
          </a:p>
          <a:p>
            <a:pPr indent="0" lvl="0" marL="0" rtl="0" algn="l">
              <a:spcBef>
                <a:spcPts val="0"/>
              </a:spcBef>
              <a:spcAft>
                <a:spcPts val="0"/>
              </a:spcAft>
              <a:buNone/>
            </a:pPr>
            <a:r>
              <a:rPr lang="en" u="sng">
                <a:solidFill>
                  <a:schemeClr val="hlink"/>
                </a:solidFill>
                <a:hlinkClick r:id="rId2"/>
              </a:rPr>
              <a:t>https://www.staticgen.com/</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8d1c783205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8d1c783205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Github has SSG built into github pages so you can create a site really easily</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8d1c783205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8d1c783205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8d1c783205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8d1c783205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Follow the instructions on </a:t>
            </a:r>
            <a:r>
              <a:rPr lang="en"/>
              <a:t>the</a:t>
            </a:r>
            <a:r>
              <a:rPr lang="en"/>
              <a:t> site here for a </a:t>
            </a:r>
            <a:r>
              <a:rPr b="1" lang="en"/>
              <a:t>PROJECT</a:t>
            </a:r>
            <a:r>
              <a:rPr lang="en"/>
              <a:t> page - the group will do a portfolio page for their username in a later task</a:t>
            </a:r>
            <a:endParaRPr/>
          </a:p>
          <a:p>
            <a:pPr indent="0" lvl="0" marL="0" rtl="0" algn="l">
              <a:spcBef>
                <a:spcPts val="0"/>
              </a:spcBef>
              <a:spcAft>
                <a:spcPts val="0"/>
              </a:spcAft>
              <a:buNone/>
            </a:pPr>
            <a:r>
              <a:rPr lang="en" u="sng">
                <a:solidFill>
                  <a:schemeClr val="hlink"/>
                </a:solidFill>
                <a:hlinkClick r:id="rId2"/>
              </a:rPr>
              <a:t>https://pages.github.com/</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8d1c783205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8d1c783205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8d1c783205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8d1c783205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2"/>
              </a:buClr>
              <a:buSzPts val="1100"/>
              <a:buFont typeface="Arial"/>
              <a:buNone/>
            </a:pPr>
            <a:r>
              <a:rPr b="1" lang="en" sz="2400">
                <a:solidFill>
                  <a:schemeClr val="dk2"/>
                </a:solidFill>
                <a:latin typeface="Verdana"/>
                <a:ea typeface="Verdana"/>
                <a:cs typeface="Verdana"/>
                <a:sym typeface="Verdana"/>
              </a:rPr>
              <a:t>Can you think of any advantages of working in this way?</a:t>
            </a:r>
            <a:endParaRPr b="1" sz="2400">
              <a:solidFill>
                <a:schemeClr val="dk2"/>
              </a:solidFill>
              <a:latin typeface="Verdana"/>
              <a:ea typeface="Verdana"/>
              <a:cs typeface="Verdana"/>
              <a:sym typeface="Verdana"/>
            </a:endParaRPr>
          </a:p>
          <a:p>
            <a:pPr indent="0" lvl="0" marL="0" rtl="0" algn="l">
              <a:lnSpc>
                <a:spcPct val="110000"/>
              </a:lnSpc>
              <a:spcBef>
                <a:spcPts val="0"/>
              </a:spcBef>
              <a:spcAft>
                <a:spcPts val="0"/>
              </a:spcAft>
              <a:buClr>
                <a:schemeClr val="dk2"/>
              </a:buClr>
              <a:buSzPts val="1100"/>
              <a:buFont typeface="Arial"/>
              <a:buNone/>
            </a:pPr>
            <a:r>
              <a:t/>
            </a:r>
            <a:endParaRPr b="1" sz="2400">
              <a:solidFill>
                <a:schemeClr val="dk2"/>
              </a:solidFill>
              <a:latin typeface="Verdana"/>
              <a:ea typeface="Verdana"/>
              <a:cs typeface="Verdana"/>
              <a:sym typeface="Verdana"/>
            </a:endParaRPr>
          </a:p>
          <a:p>
            <a:pPr indent="0" lvl="0" marL="0" rtl="0" algn="l">
              <a:lnSpc>
                <a:spcPct val="110000"/>
              </a:lnSpc>
              <a:spcBef>
                <a:spcPts val="0"/>
              </a:spcBef>
              <a:spcAft>
                <a:spcPts val="0"/>
              </a:spcAft>
              <a:buClr>
                <a:schemeClr val="dk2"/>
              </a:buClr>
              <a:buSzPts val="1100"/>
              <a:buFont typeface="Arial"/>
              <a:buNone/>
            </a:pPr>
            <a:r>
              <a:rPr b="1" lang="en" sz="2400">
                <a:solidFill>
                  <a:schemeClr val="dk2"/>
                </a:solidFill>
                <a:latin typeface="Verdana"/>
                <a:ea typeface="Verdana"/>
                <a:cs typeface="Verdana"/>
                <a:sym typeface="Verdana"/>
              </a:rPr>
              <a:t>Advantages of static</a:t>
            </a:r>
            <a:endParaRPr b="1" sz="2400">
              <a:solidFill>
                <a:schemeClr val="dk2"/>
              </a:solidFill>
              <a:latin typeface="Verdana"/>
              <a:ea typeface="Verdana"/>
              <a:cs typeface="Verdana"/>
              <a:sym typeface="Verdana"/>
            </a:endParaRPr>
          </a:p>
          <a:p>
            <a:pPr indent="0" lvl="0" marL="0" rtl="0" algn="l">
              <a:lnSpc>
                <a:spcPct val="110000"/>
              </a:lnSpc>
              <a:spcBef>
                <a:spcPts val="0"/>
              </a:spcBef>
              <a:spcAft>
                <a:spcPts val="0"/>
              </a:spcAft>
              <a:buClr>
                <a:schemeClr val="dk2"/>
              </a:buClr>
              <a:buSzPts val="1100"/>
              <a:buFont typeface="Arial"/>
              <a:buNone/>
            </a:pPr>
            <a:r>
              <a:rPr b="1" lang="en" sz="1300">
                <a:solidFill>
                  <a:schemeClr val="dk2"/>
                </a:solidFill>
                <a:latin typeface="Verdana"/>
                <a:ea typeface="Verdana"/>
                <a:cs typeface="Verdana"/>
                <a:sym typeface="Verdana"/>
              </a:rPr>
              <a:t>1) Speed</a:t>
            </a:r>
            <a:endParaRPr sz="1650">
              <a:solidFill>
                <a:schemeClr val="dk2"/>
              </a:solidFill>
              <a:latin typeface="Georgia"/>
              <a:ea typeface="Georgia"/>
              <a:cs typeface="Georgia"/>
              <a:sym typeface="Georgia"/>
            </a:endParaRPr>
          </a:p>
          <a:p>
            <a:pPr indent="0" lvl="0" marL="0" rtl="0" algn="l">
              <a:lnSpc>
                <a:spcPct val="110000"/>
              </a:lnSpc>
              <a:spcBef>
                <a:spcPts val="0"/>
              </a:spcBef>
              <a:spcAft>
                <a:spcPts val="0"/>
              </a:spcAft>
              <a:buClr>
                <a:schemeClr val="dk2"/>
              </a:buClr>
              <a:buSzPts val="1100"/>
              <a:buFont typeface="Arial"/>
              <a:buNone/>
            </a:pPr>
            <a:r>
              <a:rPr b="1" lang="en" sz="1300">
                <a:solidFill>
                  <a:schemeClr val="dk2"/>
                </a:solidFill>
                <a:latin typeface="Verdana"/>
                <a:ea typeface="Verdana"/>
                <a:cs typeface="Verdana"/>
                <a:sym typeface="Verdana"/>
              </a:rPr>
              <a:t>2) Version control for content</a:t>
            </a:r>
            <a:endParaRPr sz="1650">
              <a:solidFill>
                <a:schemeClr val="dk2"/>
              </a:solidFill>
              <a:latin typeface="Georgia"/>
              <a:ea typeface="Georgia"/>
              <a:cs typeface="Georgia"/>
              <a:sym typeface="Georgia"/>
            </a:endParaRPr>
          </a:p>
          <a:p>
            <a:pPr indent="0" lvl="0" marL="0" rtl="0" algn="l">
              <a:lnSpc>
                <a:spcPct val="110000"/>
              </a:lnSpc>
              <a:spcBef>
                <a:spcPts val="0"/>
              </a:spcBef>
              <a:spcAft>
                <a:spcPts val="0"/>
              </a:spcAft>
              <a:buClr>
                <a:schemeClr val="dk2"/>
              </a:buClr>
              <a:buSzPts val="1100"/>
              <a:buFont typeface="Arial"/>
              <a:buNone/>
            </a:pPr>
            <a:r>
              <a:rPr b="1" lang="en" sz="1300">
                <a:solidFill>
                  <a:schemeClr val="dk2"/>
                </a:solidFill>
                <a:latin typeface="Verdana"/>
                <a:ea typeface="Verdana"/>
                <a:cs typeface="Verdana"/>
                <a:sym typeface="Verdana"/>
              </a:rPr>
              <a:t>3) Security</a:t>
            </a:r>
            <a:endParaRPr b="1" sz="1300">
              <a:solidFill>
                <a:schemeClr val="dk2"/>
              </a:solidFill>
              <a:latin typeface="Verdana"/>
              <a:ea typeface="Verdana"/>
              <a:cs typeface="Verdana"/>
              <a:sym typeface="Verdana"/>
            </a:endParaRPr>
          </a:p>
          <a:p>
            <a:pPr indent="0" lvl="0" marL="0" rtl="0" algn="l">
              <a:lnSpc>
                <a:spcPct val="110000"/>
              </a:lnSpc>
              <a:spcBef>
                <a:spcPts val="0"/>
              </a:spcBef>
              <a:spcAft>
                <a:spcPts val="0"/>
              </a:spcAft>
              <a:buClr>
                <a:schemeClr val="dk2"/>
              </a:buClr>
              <a:buSzPts val="1100"/>
              <a:buFont typeface="Arial"/>
              <a:buNone/>
            </a:pPr>
            <a:r>
              <a:rPr b="1" lang="en" sz="1300">
                <a:solidFill>
                  <a:schemeClr val="dk2"/>
                </a:solidFill>
                <a:latin typeface="Verdana"/>
                <a:ea typeface="Verdana"/>
                <a:cs typeface="Verdana"/>
                <a:sym typeface="Verdana"/>
              </a:rPr>
              <a:t>4) Less hassle with the server</a:t>
            </a:r>
            <a:endParaRPr sz="1650">
              <a:solidFill>
                <a:schemeClr val="dk2"/>
              </a:solidFill>
              <a:latin typeface="Georgia"/>
              <a:ea typeface="Georgia"/>
              <a:cs typeface="Georgia"/>
              <a:sym typeface="Georgia"/>
            </a:endParaRPr>
          </a:p>
          <a:p>
            <a:pPr indent="0" lvl="0" marL="0" rtl="0" algn="l">
              <a:lnSpc>
                <a:spcPct val="110000"/>
              </a:lnSpc>
              <a:spcBef>
                <a:spcPts val="0"/>
              </a:spcBef>
              <a:spcAft>
                <a:spcPts val="0"/>
              </a:spcAft>
              <a:buClr>
                <a:schemeClr val="dk2"/>
              </a:buClr>
              <a:buSzPts val="1100"/>
              <a:buFont typeface="Arial"/>
              <a:buNone/>
            </a:pPr>
            <a:r>
              <a:rPr b="1" lang="en" sz="1300">
                <a:solidFill>
                  <a:schemeClr val="dk2"/>
                </a:solidFill>
                <a:latin typeface="Verdana"/>
                <a:ea typeface="Verdana"/>
                <a:cs typeface="Verdana"/>
                <a:sym typeface="Verdana"/>
              </a:rPr>
              <a:t>5) Traffic surges</a:t>
            </a:r>
            <a:endParaRPr sz="1650">
              <a:solidFill>
                <a:schemeClr val="dk2"/>
              </a:solidFill>
              <a:latin typeface="Georgia"/>
              <a:ea typeface="Georgia"/>
              <a:cs typeface="Georgia"/>
              <a:sym typeface="Georgia"/>
            </a:endParaRPr>
          </a:p>
          <a:p>
            <a:pPr indent="0" lvl="0" marL="0" rtl="0" algn="l">
              <a:lnSpc>
                <a:spcPct val="110000"/>
              </a:lnSpc>
              <a:spcBef>
                <a:spcPts val="0"/>
              </a:spcBef>
              <a:spcAft>
                <a:spcPts val="0"/>
              </a:spcAft>
              <a:buClr>
                <a:schemeClr val="dk2"/>
              </a:buClr>
              <a:buSzPts val="1100"/>
              <a:buFont typeface="Arial"/>
              <a:buNone/>
            </a:pPr>
            <a:r>
              <a:t/>
            </a:r>
            <a:endParaRPr b="1" sz="2400">
              <a:solidFill>
                <a:schemeClr val="dk2"/>
              </a:solidFill>
              <a:latin typeface="Verdana"/>
              <a:ea typeface="Verdana"/>
              <a:cs typeface="Verdana"/>
              <a:sym typeface="Verdana"/>
            </a:endParaRPr>
          </a:p>
          <a:p>
            <a:pPr indent="0" lvl="0" marL="0" rtl="0" algn="l">
              <a:lnSpc>
                <a:spcPct val="110000"/>
              </a:lnSpc>
              <a:spcBef>
                <a:spcPts val="0"/>
              </a:spcBef>
              <a:spcAft>
                <a:spcPts val="0"/>
              </a:spcAft>
              <a:buClr>
                <a:schemeClr val="dk2"/>
              </a:buClr>
              <a:buSzPts val="1100"/>
              <a:buFont typeface="Arial"/>
              <a:buNone/>
            </a:pPr>
            <a:r>
              <a:rPr b="1" lang="en" sz="1300">
                <a:solidFill>
                  <a:schemeClr val="dk2"/>
                </a:solidFill>
                <a:latin typeface="Verdana"/>
                <a:ea typeface="Verdana"/>
                <a:cs typeface="Verdana"/>
                <a:sym typeface="Verdana"/>
              </a:rPr>
              <a:t>1) Speed</a:t>
            </a:r>
            <a:endParaRPr b="1" sz="1300">
              <a:solidFill>
                <a:schemeClr val="dk2"/>
              </a:solidFill>
              <a:latin typeface="Verdana"/>
              <a:ea typeface="Verdana"/>
              <a:cs typeface="Verdana"/>
              <a:sym typeface="Verdana"/>
            </a:endParaRPr>
          </a:p>
          <a:p>
            <a:pPr indent="0" lvl="0" marL="0" rtl="0" algn="l">
              <a:lnSpc>
                <a:spcPct val="115000"/>
              </a:lnSpc>
              <a:spcBef>
                <a:spcPts val="0"/>
              </a:spcBef>
              <a:spcAft>
                <a:spcPts val="0"/>
              </a:spcAft>
              <a:buClr>
                <a:schemeClr val="dk2"/>
              </a:buClr>
              <a:buSzPts val="1100"/>
              <a:buFont typeface="Arial"/>
              <a:buNone/>
            </a:pPr>
            <a:r>
              <a:rPr lang="en" sz="1650">
                <a:solidFill>
                  <a:schemeClr val="dk2"/>
                </a:solidFill>
                <a:latin typeface="Georgia"/>
                <a:ea typeface="Georgia"/>
                <a:cs typeface="Georgia"/>
                <a:sym typeface="Georgia"/>
              </a:rPr>
              <a:t>Perhaps the most immediately noticeable characteristic of a static site is how fast it is. As mentioned above, there are no database queries to run, no templating and no processing whatsoever on every request.</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rPr lang="en" sz="1650">
                <a:solidFill>
                  <a:schemeClr val="dk2"/>
                </a:solidFill>
                <a:latin typeface="Georgia"/>
                <a:ea typeface="Georgia"/>
                <a:cs typeface="Georgia"/>
                <a:sym typeface="Georgia"/>
              </a:rPr>
              <a:t>Web servers are really good at delivering static pages quickly, and the entire site consists of static HTML files that are sitting on the server, waiting to be served, so a request is served back to the user pretty much instantly.</a:t>
            </a:r>
            <a:endParaRPr sz="1650">
              <a:solidFill>
                <a:schemeClr val="dk2"/>
              </a:solidFill>
              <a:latin typeface="Georgia"/>
              <a:ea typeface="Georgia"/>
              <a:cs typeface="Georgia"/>
              <a:sym typeface="Georgia"/>
            </a:endParaRPr>
          </a:p>
          <a:p>
            <a:pPr indent="0" lvl="0" marL="0" rtl="0" algn="l">
              <a:lnSpc>
                <a:spcPct val="110000"/>
              </a:lnSpc>
              <a:spcBef>
                <a:spcPts val="2300"/>
              </a:spcBef>
              <a:spcAft>
                <a:spcPts val="0"/>
              </a:spcAft>
              <a:buClr>
                <a:schemeClr val="dk2"/>
              </a:buClr>
              <a:buSzPts val="1100"/>
              <a:buFont typeface="Arial"/>
              <a:buNone/>
            </a:pPr>
            <a:r>
              <a:rPr b="1" lang="en" sz="1300">
                <a:solidFill>
                  <a:schemeClr val="dk2"/>
                </a:solidFill>
                <a:latin typeface="Verdana"/>
                <a:ea typeface="Verdana"/>
                <a:cs typeface="Verdana"/>
                <a:sym typeface="Verdana"/>
              </a:rPr>
              <a:t>2) Version control for content</a:t>
            </a:r>
            <a:endParaRPr b="1" sz="1300">
              <a:solidFill>
                <a:schemeClr val="dk2"/>
              </a:solidFill>
              <a:latin typeface="Verdana"/>
              <a:ea typeface="Verdana"/>
              <a:cs typeface="Verdana"/>
              <a:sym typeface="Verdana"/>
            </a:endParaRPr>
          </a:p>
          <a:p>
            <a:pPr indent="0" lvl="0" marL="0" rtl="0" algn="l">
              <a:lnSpc>
                <a:spcPct val="115000"/>
              </a:lnSpc>
              <a:spcBef>
                <a:spcPts val="0"/>
              </a:spcBef>
              <a:spcAft>
                <a:spcPts val="0"/>
              </a:spcAft>
              <a:buClr>
                <a:schemeClr val="dk2"/>
              </a:buClr>
              <a:buSzPts val="1100"/>
              <a:buFont typeface="Arial"/>
              <a:buNone/>
            </a:pPr>
            <a:r>
              <a:rPr lang="en" sz="1650">
                <a:solidFill>
                  <a:schemeClr val="dk2"/>
                </a:solidFill>
                <a:latin typeface="Georgia"/>
                <a:ea typeface="Georgia"/>
                <a:cs typeface="Georgia"/>
                <a:sym typeface="Georgia"/>
              </a:rPr>
              <a:t>You can't even imagine working on a project without version control anymore, can you? Having a repository where people can collaboratively work on files, control exactly who does what and rollback changes when something goes wrong is essential in any software project, no matter how small.</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rPr lang="en" sz="1650">
                <a:solidFill>
                  <a:schemeClr val="dk2"/>
                </a:solidFill>
                <a:latin typeface="Georgia"/>
                <a:ea typeface="Georgia"/>
                <a:cs typeface="Georgia"/>
                <a:sym typeface="Georgia"/>
              </a:rPr>
              <a:t>But what about the content? That's the keystone of any site and yet it usually sits in a database somewhere else, completely separated from the codebase and its version control system. In a static site, the content is typically stored in flat files and treated as any other component of the codebase. In a blog, for example, that means being able to have the actual posts stored in a GitHub repository and allowing your readers to file an issue when something is wrong or to add a correction with a pull request — how cool is that?</a:t>
            </a:r>
            <a:endParaRPr sz="1650">
              <a:solidFill>
                <a:schemeClr val="dk2"/>
              </a:solidFill>
              <a:latin typeface="Georgia"/>
              <a:ea typeface="Georgia"/>
              <a:cs typeface="Georgia"/>
              <a:sym typeface="Georgia"/>
            </a:endParaRPr>
          </a:p>
          <a:p>
            <a:pPr indent="0" lvl="0" marL="0" rtl="0" algn="l">
              <a:lnSpc>
                <a:spcPct val="110000"/>
              </a:lnSpc>
              <a:spcBef>
                <a:spcPts val="2300"/>
              </a:spcBef>
              <a:spcAft>
                <a:spcPts val="0"/>
              </a:spcAft>
              <a:buClr>
                <a:schemeClr val="dk2"/>
              </a:buClr>
              <a:buSzPts val="1100"/>
              <a:buFont typeface="Arial"/>
              <a:buNone/>
            </a:pPr>
            <a:r>
              <a:rPr b="1" lang="en" sz="1300">
                <a:solidFill>
                  <a:schemeClr val="dk2"/>
                </a:solidFill>
                <a:latin typeface="Verdana"/>
                <a:ea typeface="Verdana"/>
                <a:cs typeface="Verdana"/>
                <a:sym typeface="Verdana"/>
              </a:rPr>
              <a:t>3) Security</a:t>
            </a:r>
            <a:endParaRPr b="1" sz="1300">
              <a:solidFill>
                <a:schemeClr val="dk2"/>
              </a:solidFill>
              <a:latin typeface="Verdana"/>
              <a:ea typeface="Verdana"/>
              <a:cs typeface="Verdana"/>
              <a:sym typeface="Verdana"/>
            </a:endParaRPr>
          </a:p>
          <a:p>
            <a:pPr indent="0" lvl="0" marL="0" rtl="0" algn="l">
              <a:lnSpc>
                <a:spcPct val="115000"/>
              </a:lnSpc>
              <a:spcBef>
                <a:spcPts val="0"/>
              </a:spcBef>
              <a:spcAft>
                <a:spcPts val="0"/>
              </a:spcAft>
              <a:buClr>
                <a:schemeClr val="dk2"/>
              </a:buClr>
              <a:buSzPts val="1100"/>
              <a:buFont typeface="Arial"/>
              <a:buNone/>
            </a:pPr>
            <a:r>
              <a:rPr lang="en" sz="1650">
                <a:solidFill>
                  <a:schemeClr val="dk2"/>
                </a:solidFill>
                <a:latin typeface="Georgia"/>
                <a:ea typeface="Georgia"/>
                <a:cs typeface="Georgia"/>
                <a:sym typeface="Georgia"/>
              </a:rPr>
              <a:t>Platforms like WordPress are used by millions of people around the world, meaning they're common targets for hackers and malicious attacks — no way around it. Wherever there's user input/authentication or multiple processes running code on every request, there's a potential security hole to exploit. To be on top of the situation, site administrators need to keep patching their systems with security updates, constantly playing cat and mouse with attackers, a routine that may be overlooked by less experienced users.</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rPr lang="en" sz="1650">
                <a:solidFill>
                  <a:schemeClr val="dk2"/>
                </a:solidFill>
                <a:latin typeface="Georgia"/>
                <a:ea typeface="Georgia"/>
                <a:cs typeface="Georgia"/>
                <a:sym typeface="Georgia"/>
              </a:rPr>
              <a:t>Static sites keep it simple, since there's not much to mess up when there's only a web server serving plain HTML pages.</a:t>
            </a:r>
            <a:endParaRPr sz="1650">
              <a:solidFill>
                <a:schemeClr val="dk2"/>
              </a:solidFill>
              <a:latin typeface="Georgia"/>
              <a:ea typeface="Georgia"/>
              <a:cs typeface="Georgia"/>
              <a:sym typeface="Georgia"/>
            </a:endParaRPr>
          </a:p>
          <a:p>
            <a:pPr indent="0" lvl="0" marL="0" rtl="0" algn="l">
              <a:lnSpc>
                <a:spcPct val="110000"/>
              </a:lnSpc>
              <a:spcBef>
                <a:spcPts val="2300"/>
              </a:spcBef>
              <a:spcAft>
                <a:spcPts val="0"/>
              </a:spcAft>
              <a:buClr>
                <a:schemeClr val="dk2"/>
              </a:buClr>
              <a:buSzPts val="1100"/>
              <a:buFont typeface="Arial"/>
              <a:buNone/>
            </a:pPr>
            <a:r>
              <a:rPr b="1" lang="en" sz="1300">
                <a:solidFill>
                  <a:schemeClr val="dk2"/>
                </a:solidFill>
                <a:latin typeface="Verdana"/>
                <a:ea typeface="Verdana"/>
                <a:cs typeface="Verdana"/>
                <a:sym typeface="Verdana"/>
              </a:rPr>
              <a:t>4) Less hassle with the server</a:t>
            </a:r>
            <a:endParaRPr b="1" sz="1300">
              <a:solidFill>
                <a:schemeClr val="dk2"/>
              </a:solidFill>
              <a:latin typeface="Verdana"/>
              <a:ea typeface="Verdana"/>
              <a:cs typeface="Verdana"/>
              <a:sym typeface="Verdana"/>
            </a:endParaRPr>
          </a:p>
          <a:p>
            <a:pPr indent="0" lvl="0" marL="0" rtl="0" algn="l">
              <a:lnSpc>
                <a:spcPct val="115000"/>
              </a:lnSpc>
              <a:spcBef>
                <a:spcPts val="0"/>
              </a:spcBef>
              <a:spcAft>
                <a:spcPts val="0"/>
              </a:spcAft>
              <a:buClr>
                <a:schemeClr val="dk2"/>
              </a:buClr>
              <a:buSzPts val="1100"/>
              <a:buFont typeface="Arial"/>
              <a:buNone/>
            </a:pPr>
            <a:r>
              <a:rPr lang="en" sz="1650">
                <a:solidFill>
                  <a:schemeClr val="dk2"/>
                </a:solidFill>
                <a:latin typeface="Georgia"/>
                <a:ea typeface="Georgia"/>
                <a:cs typeface="Georgia"/>
                <a:sym typeface="Georgia"/>
              </a:rPr>
              <a:t>Installing and maintaining the infrastructure required to run a dynamic site can be quite challenging, especially when multiple servers are involved or when something needs to be migrated. There's packages, libraries, modules and frameworks with different versions and dependencies, there's different web servers and database engines in different operating systems.</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rPr lang="en" sz="1650">
                <a:solidFill>
                  <a:schemeClr val="dk2"/>
                </a:solidFill>
                <a:latin typeface="Georgia"/>
                <a:ea typeface="Georgia"/>
                <a:cs typeface="Georgia"/>
                <a:sym typeface="Georgia"/>
              </a:rPr>
              <a:t>Sure, a static site generator is a software package with its dependencies as well, but that's only relevant at build time, when the site is generated. Ultimately, the end result is a collection of HTML files that can be served anywhere, scaled and migrated as needed regardless of the server-side technologies. As for the site generation process, that can be done from an environment that you control locally and not necessarily on the web server that will run the site — heck, you can build an entire site on your laptop and push the result to the web when it's done.</a:t>
            </a:r>
            <a:endParaRPr sz="1650">
              <a:solidFill>
                <a:schemeClr val="dk2"/>
              </a:solidFill>
              <a:latin typeface="Georgia"/>
              <a:ea typeface="Georgia"/>
              <a:cs typeface="Georgia"/>
              <a:sym typeface="Georgia"/>
            </a:endParaRPr>
          </a:p>
          <a:p>
            <a:pPr indent="0" lvl="0" marL="0" rtl="0" algn="l">
              <a:lnSpc>
                <a:spcPct val="110000"/>
              </a:lnSpc>
              <a:spcBef>
                <a:spcPts val="2300"/>
              </a:spcBef>
              <a:spcAft>
                <a:spcPts val="0"/>
              </a:spcAft>
              <a:buClr>
                <a:schemeClr val="dk2"/>
              </a:buClr>
              <a:buSzPts val="1100"/>
              <a:buFont typeface="Arial"/>
              <a:buNone/>
            </a:pPr>
            <a:r>
              <a:rPr b="1" lang="en" sz="1300">
                <a:solidFill>
                  <a:schemeClr val="dk2"/>
                </a:solidFill>
                <a:latin typeface="Verdana"/>
                <a:ea typeface="Verdana"/>
                <a:cs typeface="Verdana"/>
                <a:sym typeface="Verdana"/>
              </a:rPr>
              <a:t>5) Traffic surges</a:t>
            </a:r>
            <a:endParaRPr b="1" sz="1300">
              <a:solidFill>
                <a:schemeClr val="dk2"/>
              </a:solidFill>
              <a:latin typeface="Verdana"/>
              <a:ea typeface="Verdana"/>
              <a:cs typeface="Verdana"/>
              <a:sym typeface="Verdana"/>
            </a:endParaRPr>
          </a:p>
          <a:p>
            <a:pPr indent="0" lvl="0" marL="0" rtl="0" algn="l">
              <a:lnSpc>
                <a:spcPct val="115000"/>
              </a:lnSpc>
              <a:spcBef>
                <a:spcPts val="0"/>
              </a:spcBef>
              <a:spcAft>
                <a:spcPts val="0"/>
              </a:spcAft>
              <a:buClr>
                <a:schemeClr val="dk2"/>
              </a:buClr>
              <a:buSzPts val="1100"/>
              <a:buFont typeface="Arial"/>
              <a:buNone/>
            </a:pPr>
            <a:r>
              <a:rPr lang="en" sz="1650">
                <a:solidFill>
                  <a:schemeClr val="dk2"/>
                </a:solidFill>
                <a:latin typeface="Georgia"/>
                <a:ea typeface="Georgia"/>
                <a:cs typeface="Georgia"/>
                <a:sym typeface="Georgia"/>
              </a:rPr>
              <a:t>Unexpected traffic peaks on a website can be a problem, especially when it relies intensively on database calls or heavy processing. Introducing caching layers such as Varnish or Memcached surely helps, but that ends up introducing more possible points of failure in the system.</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rPr lang="en" sz="1650">
                <a:solidFill>
                  <a:schemeClr val="dk2"/>
                </a:solidFill>
                <a:latin typeface="Georgia"/>
                <a:ea typeface="Georgia"/>
                <a:cs typeface="Georgia"/>
                <a:sym typeface="Georgia"/>
              </a:rPr>
              <a:t>A static site is generally better prepared for those situations, as serving static HTML pages consumes a very small amount of server resources.</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t/>
            </a:r>
            <a:endParaRPr sz="1650">
              <a:solidFill>
                <a:schemeClr val="dk2"/>
              </a:solidFill>
              <a:latin typeface="Georgia"/>
              <a:ea typeface="Georgia"/>
              <a:cs typeface="Georgia"/>
              <a:sym typeface="Georgia"/>
            </a:endParaRPr>
          </a:p>
          <a:p>
            <a:pPr indent="0" lvl="0" marL="0" rtl="0" algn="l">
              <a:spcBef>
                <a:spcPts val="0"/>
              </a:spcBef>
              <a:spcAft>
                <a:spcPts val="0"/>
              </a:spcAft>
              <a:buClr>
                <a:schemeClr val="dk2"/>
              </a:buClr>
              <a:buSzPts val="1100"/>
              <a:buFont typeface="Arial"/>
              <a:buNone/>
            </a:pPr>
            <a:r>
              <a:t/>
            </a:r>
            <a:endParaRPr>
              <a:solidFill>
                <a:schemeClr val="dk2"/>
              </a:solidFill>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8d1c783205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8d1c783205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None/>
            </a:pPr>
            <a:r>
              <a:rPr b="1" lang="en" sz="2400">
                <a:solidFill>
                  <a:schemeClr val="dk2"/>
                </a:solidFill>
                <a:latin typeface="Verdana"/>
                <a:ea typeface="Verdana"/>
                <a:cs typeface="Verdana"/>
                <a:sym typeface="Verdana"/>
              </a:rPr>
              <a:t>Advantages of static</a:t>
            </a:r>
            <a:endParaRPr b="1" sz="2400">
              <a:solidFill>
                <a:schemeClr val="dk2"/>
              </a:solidFill>
              <a:latin typeface="Verdana"/>
              <a:ea typeface="Verdana"/>
              <a:cs typeface="Verdana"/>
              <a:sym typeface="Verdana"/>
            </a:endParaRPr>
          </a:p>
          <a:p>
            <a:pPr indent="0" lvl="0" marL="0" rtl="0" algn="l">
              <a:lnSpc>
                <a:spcPct val="110000"/>
              </a:lnSpc>
              <a:spcBef>
                <a:spcPts val="0"/>
              </a:spcBef>
              <a:spcAft>
                <a:spcPts val="0"/>
              </a:spcAft>
              <a:buNone/>
            </a:pPr>
            <a:r>
              <a:rPr b="1" lang="en" sz="1300">
                <a:solidFill>
                  <a:schemeClr val="dk2"/>
                </a:solidFill>
                <a:latin typeface="Verdana"/>
                <a:ea typeface="Verdana"/>
                <a:cs typeface="Verdana"/>
                <a:sym typeface="Verdana"/>
              </a:rPr>
              <a:t>1) Speed</a:t>
            </a:r>
            <a:endParaRPr sz="1650">
              <a:solidFill>
                <a:schemeClr val="dk2"/>
              </a:solidFill>
              <a:latin typeface="Georgia"/>
              <a:ea typeface="Georgia"/>
              <a:cs typeface="Georgia"/>
              <a:sym typeface="Georgia"/>
            </a:endParaRPr>
          </a:p>
          <a:p>
            <a:pPr indent="0" lvl="0" marL="0" rtl="0" algn="l">
              <a:lnSpc>
                <a:spcPct val="110000"/>
              </a:lnSpc>
              <a:spcBef>
                <a:spcPts val="0"/>
              </a:spcBef>
              <a:spcAft>
                <a:spcPts val="0"/>
              </a:spcAft>
              <a:buNone/>
            </a:pPr>
            <a:r>
              <a:rPr b="1" lang="en" sz="1300">
                <a:solidFill>
                  <a:schemeClr val="dk2"/>
                </a:solidFill>
                <a:latin typeface="Verdana"/>
                <a:ea typeface="Verdana"/>
                <a:cs typeface="Verdana"/>
                <a:sym typeface="Verdana"/>
              </a:rPr>
              <a:t>2) Version control for content</a:t>
            </a:r>
            <a:endParaRPr sz="1650">
              <a:solidFill>
                <a:schemeClr val="dk2"/>
              </a:solidFill>
              <a:latin typeface="Georgia"/>
              <a:ea typeface="Georgia"/>
              <a:cs typeface="Georgia"/>
              <a:sym typeface="Georgia"/>
            </a:endParaRPr>
          </a:p>
          <a:p>
            <a:pPr indent="0" lvl="0" marL="0" rtl="0" algn="l">
              <a:lnSpc>
                <a:spcPct val="110000"/>
              </a:lnSpc>
              <a:spcBef>
                <a:spcPts val="0"/>
              </a:spcBef>
              <a:spcAft>
                <a:spcPts val="0"/>
              </a:spcAft>
              <a:buNone/>
            </a:pPr>
            <a:r>
              <a:rPr b="1" lang="en" sz="1300">
                <a:solidFill>
                  <a:schemeClr val="dk2"/>
                </a:solidFill>
                <a:latin typeface="Verdana"/>
                <a:ea typeface="Verdana"/>
                <a:cs typeface="Verdana"/>
                <a:sym typeface="Verdana"/>
              </a:rPr>
              <a:t>3) Security</a:t>
            </a:r>
            <a:endParaRPr b="1" sz="1300">
              <a:solidFill>
                <a:schemeClr val="dk2"/>
              </a:solidFill>
              <a:latin typeface="Verdana"/>
              <a:ea typeface="Verdana"/>
              <a:cs typeface="Verdana"/>
              <a:sym typeface="Verdana"/>
            </a:endParaRPr>
          </a:p>
          <a:p>
            <a:pPr indent="0" lvl="0" marL="0" rtl="0" algn="l">
              <a:lnSpc>
                <a:spcPct val="110000"/>
              </a:lnSpc>
              <a:spcBef>
                <a:spcPts val="0"/>
              </a:spcBef>
              <a:spcAft>
                <a:spcPts val="0"/>
              </a:spcAft>
              <a:buNone/>
            </a:pPr>
            <a:r>
              <a:rPr b="1" lang="en" sz="1300">
                <a:solidFill>
                  <a:schemeClr val="dk2"/>
                </a:solidFill>
                <a:latin typeface="Verdana"/>
                <a:ea typeface="Verdana"/>
                <a:cs typeface="Verdana"/>
                <a:sym typeface="Verdana"/>
              </a:rPr>
              <a:t>4) Less hassle with the server</a:t>
            </a:r>
            <a:endParaRPr sz="1650">
              <a:solidFill>
                <a:schemeClr val="dk2"/>
              </a:solidFill>
              <a:latin typeface="Georgia"/>
              <a:ea typeface="Georgia"/>
              <a:cs typeface="Georgia"/>
              <a:sym typeface="Georgia"/>
            </a:endParaRPr>
          </a:p>
          <a:p>
            <a:pPr indent="0" lvl="0" marL="0" rtl="0" algn="l">
              <a:lnSpc>
                <a:spcPct val="110000"/>
              </a:lnSpc>
              <a:spcBef>
                <a:spcPts val="0"/>
              </a:spcBef>
              <a:spcAft>
                <a:spcPts val="0"/>
              </a:spcAft>
              <a:buNone/>
            </a:pPr>
            <a:r>
              <a:rPr b="1" lang="en" sz="1300">
                <a:solidFill>
                  <a:schemeClr val="dk2"/>
                </a:solidFill>
                <a:latin typeface="Verdana"/>
                <a:ea typeface="Verdana"/>
                <a:cs typeface="Verdana"/>
                <a:sym typeface="Verdana"/>
              </a:rPr>
              <a:t>5) Traffic surges</a:t>
            </a:r>
            <a:endParaRPr sz="1650">
              <a:solidFill>
                <a:schemeClr val="dk2"/>
              </a:solidFill>
              <a:latin typeface="Georgia"/>
              <a:ea typeface="Georgia"/>
              <a:cs typeface="Georgia"/>
              <a:sym typeface="Georgia"/>
            </a:endParaRPr>
          </a:p>
          <a:p>
            <a:pPr indent="0" lvl="0" marL="0" rtl="0" algn="l">
              <a:lnSpc>
                <a:spcPct val="110000"/>
              </a:lnSpc>
              <a:spcBef>
                <a:spcPts val="0"/>
              </a:spcBef>
              <a:spcAft>
                <a:spcPts val="0"/>
              </a:spcAft>
              <a:buClr>
                <a:schemeClr val="dk2"/>
              </a:buClr>
              <a:buSzPts val="1100"/>
              <a:buFont typeface="Arial"/>
              <a:buNone/>
            </a:pPr>
            <a:r>
              <a:t/>
            </a:r>
            <a:endParaRPr b="1" sz="2400">
              <a:solidFill>
                <a:schemeClr val="dk2"/>
              </a:solidFill>
              <a:latin typeface="Verdana"/>
              <a:ea typeface="Verdana"/>
              <a:cs typeface="Verdana"/>
              <a:sym typeface="Verdana"/>
            </a:endParaRPr>
          </a:p>
          <a:p>
            <a:pPr indent="0" lvl="0" marL="0" rtl="0" algn="l">
              <a:lnSpc>
                <a:spcPct val="110000"/>
              </a:lnSpc>
              <a:spcBef>
                <a:spcPts val="0"/>
              </a:spcBef>
              <a:spcAft>
                <a:spcPts val="0"/>
              </a:spcAft>
              <a:buClr>
                <a:schemeClr val="dk2"/>
              </a:buClr>
              <a:buSzPts val="1100"/>
              <a:buFont typeface="Arial"/>
              <a:buNone/>
            </a:pPr>
            <a:r>
              <a:rPr b="1" lang="en" sz="1300">
                <a:solidFill>
                  <a:schemeClr val="dk2"/>
                </a:solidFill>
                <a:latin typeface="Verdana"/>
                <a:ea typeface="Verdana"/>
                <a:cs typeface="Verdana"/>
                <a:sym typeface="Verdana"/>
              </a:rPr>
              <a:t>1) Speed</a:t>
            </a:r>
            <a:endParaRPr b="1" sz="1300">
              <a:solidFill>
                <a:schemeClr val="dk2"/>
              </a:solidFill>
              <a:latin typeface="Verdana"/>
              <a:ea typeface="Verdana"/>
              <a:cs typeface="Verdana"/>
              <a:sym typeface="Verdana"/>
            </a:endParaRPr>
          </a:p>
          <a:p>
            <a:pPr indent="0" lvl="0" marL="0" rtl="0" algn="l">
              <a:lnSpc>
                <a:spcPct val="115000"/>
              </a:lnSpc>
              <a:spcBef>
                <a:spcPts val="0"/>
              </a:spcBef>
              <a:spcAft>
                <a:spcPts val="0"/>
              </a:spcAft>
              <a:buClr>
                <a:schemeClr val="dk2"/>
              </a:buClr>
              <a:buSzPts val="1100"/>
              <a:buFont typeface="Arial"/>
              <a:buNone/>
            </a:pPr>
            <a:r>
              <a:rPr lang="en" sz="1650">
                <a:solidFill>
                  <a:schemeClr val="dk2"/>
                </a:solidFill>
                <a:latin typeface="Georgia"/>
                <a:ea typeface="Georgia"/>
                <a:cs typeface="Georgia"/>
                <a:sym typeface="Georgia"/>
              </a:rPr>
              <a:t>Perhaps the most immediately noticeable characteristic of a static site is how fast it is. As mentioned above, there are no database queries to run, no templating and no processing whatsoever on every request.</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rPr lang="en" sz="1650">
                <a:solidFill>
                  <a:schemeClr val="dk2"/>
                </a:solidFill>
                <a:latin typeface="Georgia"/>
                <a:ea typeface="Georgia"/>
                <a:cs typeface="Georgia"/>
                <a:sym typeface="Georgia"/>
              </a:rPr>
              <a:t>Web servers are really good at delivering static pages quickly, and the entire site consists of static HTML files that are sitting on the server, waiting to be served, so a request is served back to the user pretty much instantly.</a:t>
            </a:r>
            <a:endParaRPr sz="1650">
              <a:solidFill>
                <a:schemeClr val="dk2"/>
              </a:solidFill>
              <a:latin typeface="Georgia"/>
              <a:ea typeface="Georgia"/>
              <a:cs typeface="Georgia"/>
              <a:sym typeface="Georgia"/>
            </a:endParaRPr>
          </a:p>
          <a:p>
            <a:pPr indent="0" lvl="0" marL="0" rtl="0" algn="l">
              <a:lnSpc>
                <a:spcPct val="110000"/>
              </a:lnSpc>
              <a:spcBef>
                <a:spcPts val="2300"/>
              </a:spcBef>
              <a:spcAft>
                <a:spcPts val="0"/>
              </a:spcAft>
              <a:buClr>
                <a:schemeClr val="dk2"/>
              </a:buClr>
              <a:buSzPts val="1100"/>
              <a:buFont typeface="Arial"/>
              <a:buNone/>
            </a:pPr>
            <a:r>
              <a:rPr b="1" lang="en" sz="1300">
                <a:solidFill>
                  <a:schemeClr val="dk2"/>
                </a:solidFill>
                <a:latin typeface="Verdana"/>
                <a:ea typeface="Verdana"/>
                <a:cs typeface="Verdana"/>
                <a:sym typeface="Verdana"/>
              </a:rPr>
              <a:t>2) Version control for content</a:t>
            </a:r>
            <a:endParaRPr b="1" sz="1300">
              <a:solidFill>
                <a:schemeClr val="dk2"/>
              </a:solidFill>
              <a:latin typeface="Verdana"/>
              <a:ea typeface="Verdana"/>
              <a:cs typeface="Verdana"/>
              <a:sym typeface="Verdana"/>
            </a:endParaRPr>
          </a:p>
          <a:p>
            <a:pPr indent="0" lvl="0" marL="0" rtl="0" algn="l">
              <a:lnSpc>
                <a:spcPct val="115000"/>
              </a:lnSpc>
              <a:spcBef>
                <a:spcPts val="0"/>
              </a:spcBef>
              <a:spcAft>
                <a:spcPts val="0"/>
              </a:spcAft>
              <a:buClr>
                <a:schemeClr val="dk2"/>
              </a:buClr>
              <a:buSzPts val="1100"/>
              <a:buFont typeface="Arial"/>
              <a:buNone/>
            </a:pPr>
            <a:r>
              <a:rPr lang="en" sz="1650">
                <a:solidFill>
                  <a:schemeClr val="dk2"/>
                </a:solidFill>
                <a:latin typeface="Georgia"/>
                <a:ea typeface="Georgia"/>
                <a:cs typeface="Georgia"/>
                <a:sym typeface="Georgia"/>
              </a:rPr>
              <a:t>You can't even imagine working on a project without version control anymore, can you? Having a repository where people can collaboratively work on files, control exactly who does what and rollback changes when something goes wrong is essential in any software project, no matter how small.</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rPr lang="en" sz="1650">
                <a:solidFill>
                  <a:schemeClr val="dk2"/>
                </a:solidFill>
                <a:latin typeface="Georgia"/>
                <a:ea typeface="Georgia"/>
                <a:cs typeface="Georgia"/>
                <a:sym typeface="Georgia"/>
              </a:rPr>
              <a:t>But what about the content? That's the keystone of any site and yet it usually sits in a database somewhere else, completely separated from the codebase and its version control system. In a static site, the content is typically stored in flat files and treated as any other component of the codebase. In a blog, for example, that means being able to have the actual posts stored in a GitHub repository and allowing your readers to file an issue when something is wrong or to add a correction with a pull request — how cool is that?</a:t>
            </a:r>
            <a:endParaRPr sz="1650">
              <a:solidFill>
                <a:schemeClr val="dk2"/>
              </a:solidFill>
              <a:latin typeface="Georgia"/>
              <a:ea typeface="Georgia"/>
              <a:cs typeface="Georgia"/>
              <a:sym typeface="Georgia"/>
            </a:endParaRPr>
          </a:p>
          <a:p>
            <a:pPr indent="0" lvl="0" marL="0" rtl="0" algn="l">
              <a:lnSpc>
                <a:spcPct val="110000"/>
              </a:lnSpc>
              <a:spcBef>
                <a:spcPts val="2300"/>
              </a:spcBef>
              <a:spcAft>
                <a:spcPts val="0"/>
              </a:spcAft>
              <a:buClr>
                <a:schemeClr val="dk2"/>
              </a:buClr>
              <a:buSzPts val="1100"/>
              <a:buFont typeface="Arial"/>
              <a:buNone/>
            </a:pPr>
            <a:r>
              <a:rPr b="1" lang="en" sz="1300">
                <a:solidFill>
                  <a:schemeClr val="dk2"/>
                </a:solidFill>
                <a:latin typeface="Verdana"/>
                <a:ea typeface="Verdana"/>
                <a:cs typeface="Verdana"/>
                <a:sym typeface="Verdana"/>
              </a:rPr>
              <a:t>3) Security</a:t>
            </a:r>
            <a:endParaRPr b="1" sz="1300">
              <a:solidFill>
                <a:schemeClr val="dk2"/>
              </a:solidFill>
              <a:latin typeface="Verdana"/>
              <a:ea typeface="Verdana"/>
              <a:cs typeface="Verdana"/>
              <a:sym typeface="Verdana"/>
            </a:endParaRPr>
          </a:p>
          <a:p>
            <a:pPr indent="0" lvl="0" marL="0" rtl="0" algn="l">
              <a:lnSpc>
                <a:spcPct val="115000"/>
              </a:lnSpc>
              <a:spcBef>
                <a:spcPts val="0"/>
              </a:spcBef>
              <a:spcAft>
                <a:spcPts val="0"/>
              </a:spcAft>
              <a:buClr>
                <a:schemeClr val="dk2"/>
              </a:buClr>
              <a:buSzPts val="1100"/>
              <a:buFont typeface="Arial"/>
              <a:buNone/>
            </a:pPr>
            <a:r>
              <a:rPr lang="en" sz="1650">
                <a:solidFill>
                  <a:schemeClr val="dk2"/>
                </a:solidFill>
                <a:latin typeface="Georgia"/>
                <a:ea typeface="Georgia"/>
                <a:cs typeface="Georgia"/>
                <a:sym typeface="Georgia"/>
              </a:rPr>
              <a:t>Platforms like WordPress are used by millions of people around the world, meaning they're common targets for hackers and malicious attacks — no way around it. Wherever there's user input/authentication or multiple processes running code on every request, there's a potential security hole to exploit. To be on top of the situation, site administrators need to keep patching their systems with security updates, constantly playing cat and mouse with attackers, a routine that may be overlooked by less experienced users.</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rPr lang="en" sz="1650">
                <a:solidFill>
                  <a:schemeClr val="dk2"/>
                </a:solidFill>
                <a:latin typeface="Georgia"/>
                <a:ea typeface="Georgia"/>
                <a:cs typeface="Georgia"/>
                <a:sym typeface="Georgia"/>
              </a:rPr>
              <a:t>Static sites keep it simple, since there's not much to mess up when there's only a web server serving plain HTML pages.</a:t>
            </a:r>
            <a:endParaRPr sz="1650">
              <a:solidFill>
                <a:schemeClr val="dk2"/>
              </a:solidFill>
              <a:latin typeface="Georgia"/>
              <a:ea typeface="Georgia"/>
              <a:cs typeface="Georgia"/>
              <a:sym typeface="Georgia"/>
            </a:endParaRPr>
          </a:p>
          <a:p>
            <a:pPr indent="0" lvl="0" marL="0" rtl="0" algn="l">
              <a:lnSpc>
                <a:spcPct val="110000"/>
              </a:lnSpc>
              <a:spcBef>
                <a:spcPts val="2300"/>
              </a:spcBef>
              <a:spcAft>
                <a:spcPts val="0"/>
              </a:spcAft>
              <a:buClr>
                <a:schemeClr val="dk2"/>
              </a:buClr>
              <a:buSzPts val="1100"/>
              <a:buFont typeface="Arial"/>
              <a:buNone/>
            </a:pPr>
            <a:r>
              <a:rPr b="1" lang="en" sz="1300">
                <a:solidFill>
                  <a:schemeClr val="dk2"/>
                </a:solidFill>
                <a:latin typeface="Verdana"/>
                <a:ea typeface="Verdana"/>
                <a:cs typeface="Verdana"/>
                <a:sym typeface="Verdana"/>
              </a:rPr>
              <a:t>4) Less hassle with the server</a:t>
            </a:r>
            <a:endParaRPr b="1" sz="1300">
              <a:solidFill>
                <a:schemeClr val="dk2"/>
              </a:solidFill>
              <a:latin typeface="Verdana"/>
              <a:ea typeface="Verdana"/>
              <a:cs typeface="Verdana"/>
              <a:sym typeface="Verdana"/>
            </a:endParaRPr>
          </a:p>
          <a:p>
            <a:pPr indent="0" lvl="0" marL="0" rtl="0" algn="l">
              <a:lnSpc>
                <a:spcPct val="115000"/>
              </a:lnSpc>
              <a:spcBef>
                <a:spcPts val="0"/>
              </a:spcBef>
              <a:spcAft>
                <a:spcPts val="0"/>
              </a:spcAft>
              <a:buClr>
                <a:schemeClr val="dk2"/>
              </a:buClr>
              <a:buSzPts val="1100"/>
              <a:buFont typeface="Arial"/>
              <a:buNone/>
            </a:pPr>
            <a:r>
              <a:rPr lang="en" sz="1650">
                <a:solidFill>
                  <a:schemeClr val="dk2"/>
                </a:solidFill>
                <a:latin typeface="Georgia"/>
                <a:ea typeface="Georgia"/>
                <a:cs typeface="Georgia"/>
                <a:sym typeface="Georgia"/>
              </a:rPr>
              <a:t>Installing and maintaining the infrastructure required to run a dynamic site can be quite challenging, especially when multiple servers are involved or when something needs to be migrated. There's packages, libraries, modules and frameworks with different versions and dependencies, there's different web servers and database engines in different operating systems.</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rPr lang="en" sz="1650">
                <a:solidFill>
                  <a:schemeClr val="dk2"/>
                </a:solidFill>
                <a:latin typeface="Georgia"/>
                <a:ea typeface="Georgia"/>
                <a:cs typeface="Georgia"/>
                <a:sym typeface="Georgia"/>
              </a:rPr>
              <a:t>Sure, a static site generator is a software package with its dependencies as well, but that's only relevant at build time, when the site is generated. Ultimately, the end result is a collection of HTML files that can be served anywhere, scaled and migrated as needed regardless of the server-side technologies. As for the site generation process, that can be done from an environment that you control locally and not necessarily on the web server that will run the site — heck, you can build an entire site on your laptop and push the result to the web when it's done.</a:t>
            </a:r>
            <a:endParaRPr sz="1650">
              <a:solidFill>
                <a:schemeClr val="dk2"/>
              </a:solidFill>
              <a:latin typeface="Georgia"/>
              <a:ea typeface="Georgia"/>
              <a:cs typeface="Georgia"/>
              <a:sym typeface="Georgia"/>
            </a:endParaRPr>
          </a:p>
          <a:p>
            <a:pPr indent="0" lvl="0" marL="0" rtl="0" algn="l">
              <a:lnSpc>
                <a:spcPct val="110000"/>
              </a:lnSpc>
              <a:spcBef>
                <a:spcPts val="2300"/>
              </a:spcBef>
              <a:spcAft>
                <a:spcPts val="0"/>
              </a:spcAft>
              <a:buClr>
                <a:schemeClr val="dk2"/>
              </a:buClr>
              <a:buSzPts val="1100"/>
              <a:buFont typeface="Arial"/>
              <a:buNone/>
            </a:pPr>
            <a:r>
              <a:rPr b="1" lang="en" sz="1300">
                <a:solidFill>
                  <a:schemeClr val="dk2"/>
                </a:solidFill>
                <a:latin typeface="Verdana"/>
                <a:ea typeface="Verdana"/>
                <a:cs typeface="Verdana"/>
                <a:sym typeface="Verdana"/>
              </a:rPr>
              <a:t>5) Traffic surges</a:t>
            </a:r>
            <a:endParaRPr b="1" sz="1300">
              <a:solidFill>
                <a:schemeClr val="dk2"/>
              </a:solidFill>
              <a:latin typeface="Verdana"/>
              <a:ea typeface="Verdana"/>
              <a:cs typeface="Verdana"/>
              <a:sym typeface="Verdana"/>
            </a:endParaRPr>
          </a:p>
          <a:p>
            <a:pPr indent="0" lvl="0" marL="0" rtl="0" algn="l">
              <a:lnSpc>
                <a:spcPct val="115000"/>
              </a:lnSpc>
              <a:spcBef>
                <a:spcPts val="0"/>
              </a:spcBef>
              <a:spcAft>
                <a:spcPts val="0"/>
              </a:spcAft>
              <a:buClr>
                <a:schemeClr val="dk2"/>
              </a:buClr>
              <a:buSzPts val="1100"/>
              <a:buFont typeface="Arial"/>
              <a:buNone/>
            </a:pPr>
            <a:r>
              <a:rPr lang="en" sz="1650">
                <a:solidFill>
                  <a:schemeClr val="dk2"/>
                </a:solidFill>
                <a:latin typeface="Georgia"/>
                <a:ea typeface="Georgia"/>
                <a:cs typeface="Georgia"/>
                <a:sym typeface="Georgia"/>
              </a:rPr>
              <a:t>Unexpected traffic peaks on a website can be a problem, especially when it relies intensively on database calls or heavy processing. Introducing caching layers such as Varnish or Memcached surely helps, but that ends up introducing more possible points of failure in the system.</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rPr lang="en" sz="1650">
                <a:solidFill>
                  <a:schemeClr val="dk2"/>
                </a:solidFill>
                <a:latin typeface="Georgia"/>
                <a:ea typeface="Georgia"/>
                <a:cs typeface="Georgia"/>
                <a:sym typeface="Georgia"/>
              </a:rPr>
              <a:t>A static site is generally better prepared for those situations, as serving static HTML pages consumes a very small amount of server resources.</a:t>
            </a:r>
            <a:endParaRPr sz="1650">
              <a:solidFill>
                <a:schemeClr val="dk2"/>
              </a:solidFill>
              <a:latin typeface="Georgia"/>
              <a:ea typeface="Georgia"/>
              <a:cs typeface="Georgia"/>
              <a:sym typeface="Georgia"/>
            </a:endParaRPr>
          </a:p>
          <a:p>
            <a:pPr indent="0" lvl="0" marL="0" rtl="0" algn="l">
              <a:lnSpc>
                <a:spcPct val="115000"/>
              </a:lnSpc>
              <a:spcBef>
                <a:spcPts val="2300"/>
              </a:spcBef>
              <a:spcAft>
                <a:spcPts val="0"/>
              </a:spcAft>
              <a:buClr>
                <a:schemeClr val="dk2"/>
              </a:buClr>
              <a:buSzPts val="1100"/>
              <a:buFont typeface="Arial"/>
              <a:buNone/>
            </a:pPr>
            <a:r>
              <a:t/>
            </a:r>
            <a:endParaRPr sz="1650">
              <a:solidFill>
                <a:schemeClr val="dk2"/>
              </a:solidFill>
              <a:latin typeface="Georgia"/>
              <a:ea typeface="Georgia"/>
              <a:cs typeface="Georgia"/>
              <a:sym typeface="Georgia"/>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8d1c783205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8d1c783205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8d1c78320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8d1c78320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8d1c783205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8d1c783205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8d1c783205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8d1c783205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8d1c783205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8d1c783205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https://www.11ty.dev/</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8d1c783205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8d1c783205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8d1c783205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8d1c783205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one of </a:t>
            </a:r>
            <a:r>
              <a:rPr lang="en"/>
              <a:t>the</a:t>
            </a:r>
            <a:r>
              <a:rPr lang="en"/>
              <a:t> preconfigured </a:t>
            </a:r>
            <a:r>
              <a:rPr lang="en"/>
              <a:t>starter kits</a:t>
            </a:r>
            <a:r>
              <a:rPr lang="en"/>
              <a:t> to deploy a site to netlify I </a:t>
            </a:r>
            <a:r>
              <a:rPr lang="en"/>
              <a:t>recommend</a:t>
            </a:r>
            <a:r>
              <a:rPr lang="en"/>
              <a:t> this one</a:t>
            </a:r>
            <a:endParaRPr/>
          </a:p>
          <a:p>
            <a:pPr indent="0" lvl="0" marL="0" rtl="0" algn="l">
              <a:spcBef>
                <a:spcPts val="0"/>
              </a:spcBef>
              <a:spcAft>
                <a:spcPts val="0"/>
              </a:spcAft>
              <a:buNone/>
            </a:pPr>
            <a:r>
              <a:rPr lang="en" u="sng">
                <a:solidFill>
                  <a:schemeClr val="hlink"/>
                </a:solidFill>
                <a:hlinkClick r:id="rId2"/>
              </a:rPr>
              <a:t>https://github.com/scottishstoater/jamstack-web-starter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Has a deploy to netlify button to show how quick that is</a:t>
            </a:r>
            <a:endParaRPr/>
          </a:p>
          <a:p>
            <a:pPr indent="0" lvl="0" marL="0" rtl="0" algn="l">
              <a:spcBef>
                <a:spcPts val="0"/>
              </a:spcBef>
              <a:spcAft>
                <a:spcPts val="0"/>
              </a:spcAft>
              <a:buNone/>
            </a:pPr>
            <a:r>
              <a:rPr lang="en"/>
              <a:t>talk about what is happening in scripts as it deploys</a:t>
            </a:r>
            <a:endParaRPr/>
          </a:p>
          <a:p>
            <a:pPr indent="0" lvl="0" marL="0" rtl="0" algn="l">
              <a:spcBef>
                <a:spcPts val="0"/>
              </a:spcBef>
              <a:spcAft>
                <a:spcPts val="0"/>
              </a:spcAft>
              <a:buNone/>
            </a:pPr>
            <a:r>
              <a:rPr lang="en"/>
              <a:t>Look through </a:t>
            </a:r>
            <a:r>
              <a:rPr lang="en"/>
              <a:t>the</a:t>
            </a:r>
            <a:r>
              <a:rPr lang="en"/>
              <a:t> readme file</a:t>
            </a:r>
            <a:endParaRPr/>
          </a:p>
          <a:p>
            <a:pPr indent="0" lvl="0" marL="0" rtl="0" algn="l">
              <a:spcBef>
                <a:spcPts val="0"/>
              </a:spcBef>
              <a:spcAft>
                <a:spcPts val="0"/>
              </a:spcAft>
              <a:buNone/>
            </a:pPr>
            <a:r>
              <a:rPr lang="en"/>
              <a:t>Talk about the </a:t>
            </a:r>
            <a:r>
              <a:rPr lang="en"/>
              <a:t>different</a:t>
            </a:r>
            <a:r>
              <a:rPr lang="en"/>
              <a:t> libraries and frameworks</a:t>
            </a:r>
            <a:endParaRPr/>
          </a:p>
          <a:p>
            <a:pPr indent="0" lvl="0" marL="0" rtl="0" algn="l">
              <a:spcBef>
                <a:spcPts val="0"/>
              </a:spcBef>
              <a:spcAft>
                <a:spcPts val="0"/>
              </a:spcAft>
              <a:buNone/>
            </a:pPr>
            <a:r>
              <a:rPr lang="en"/>
              <a:t>Run </a:t>
            </a:r>
            <a:r>
              <a:rPr lang="en"/>
              <a:t>the</a:t>
            </a:r>
            <a:r>
              <a:rPr lang="en"/>
              <a:t> site locally</a:t>
            </a:r>
            <a:endParaRPr/>
          </a:p>
          <a:p>
            <a:pPr indent="0" lvl="0" marL="0" rtl="0" algn="l">
              <a:spcBef>
                <a:spcPts val="0"/>
              </a:spcBef>
              <a:spcAft>
                <a:spcPts val="0"/>
              </a:spcAft>
              <a:buNone/>
            </a:pPr>
            <a:r>
              <a:rPr lang="en"/>
              <a:t>Talk about automation and compiling etc</a:t>
            </a:r>
            <a:endParaRPr/>
          </a:p>
          <a:p>
            <a:pPr indent="0" lvl="0" marL="0" rtl="0" algn="l">
              <a:spcBef>
                <a:spcPts val="0"/>
              </a:spcBef>
              <a:spcAft>
                <a:spcPts val="0"/>
              </a:spcAft>
              <a:buNone/>
            </a:pPr>
            <a:r>
              <a:rPr lang="en"/>
              <a:t>Make a change to </a:t>
            </a:r>
            <a:r>
              <a:rPr lang="en"/>
              <a:t>the</a:t>
            </a:r>
            <a:r>
              <a:rPr lang="en"/>
              <a:t> site push it to </a:t>
            </a:r>
            <a:r>
              <a:rPr lang="en"/>
              <a:t>the</a:t>
            </a:r>
            <a:r>
              <a:rPr lang="en"/>
              <a:t> repo</a:t>
            </a:r>
            <a:endParaRPr/>
          </a:p>
          <a:p>
            <a:pPr indent="0" lvl="0" marL="0" rtl="0" algn="l">
              <a:spcBef>
                <a:spcPts val="0"/>
              </a:spcBef>
              <a:spcAft>
                <a:spcPts val="0"/>
              </a:spcAft>
              <a:buNone/>
            </a:pPr>
            <a:r>
              <a:rPr lang="en"/>
              <a:t>Deploy the change</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8d1c783205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8d1c783205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8d1c783205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8d1c783205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8d1c783205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8d1c783205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8d1c783205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8d1c783205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82171d96fa_0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82171d96fa_0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8d1c783205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8d1c783205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8d1c783205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8d1c783205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80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8d1c783205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8d1c783205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8d1c783205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8d1c783205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8d1c783205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8d1c783205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8d1c783205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8d1c783205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cap="flat" cmpd="sng" w="76200">
            <a:solidFill>
              <a:schemeClr val="dk1"/>
            </a:solidFill>
            <a:prstDash val="solid"/>
            <a:round/>
            <a:headEnd len="sm" w="sm" type="none"/>
            <a:tailEnd len="sm" w="sm" type="none"/>
          </a:ln>
        </p:spPr>
      </p:cxnSp>
      <p:sp>
        <p:nvSpPr>
          <p:cNvPr id="11" name="Google Shape;11;p2"/>
          <p:cNvSpPr txBox="1"/>
          <p:nvPr>
            <p:ph type="ctrTitle"/>
          </p:nvPr>
        </p:nvSpPr>
        <p:spPr>
          <a:xfrm>
            <a:off x="311700" y="595975"/>
            <a:ext cx="8520600" cy="19578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idx="1" type="subTitle"/>
          </p:nvPr>
        </p:nvSpPr>
        <p:spPr>
          <a:xfrm>
            <a:off x="311700" y="3165823"/>
            <a:ext cx="8520600" cy="733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67925"/>
            <a:ext cx="8520600" cy="1980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idx="1" type="body"/>
          </p:nvPr>
        </p:nvSpPr>
        <p:spPr>
          <a:xfrm>
            <a:off x="311700" y="32242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490875"/>
            <a:ext cx="2808000" cy="3078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375599"/>
            <a:ext cx="4045200" cy="15519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idx="1" type="subTitle"/>
          </p:nvPr>
        </p:nvSpPr>
        <p:spPr>
          <a:xfrm>
            <a:off x="265500" y="2981125"/>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8.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hyperlink" Target="http://www.youtube.com/watch?v=2MsN8gpT6jY" TargetMode="External"/><Relationship Id="rId4" Type="http://schemas.openxmlformats.org/officeDocument/2006/relationships/image" Target="../media/image3.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1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hyperlink" Target="https://pages.github.com/"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1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1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www.leedstrinity.ac.uk/"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595975"/>
            <a:ext cx="8520600" cy="195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SSG</a:t>
            </a:r>
            <a:endParaRPr/>
          </a:p>
        </p:txBody>
      </p:sp>
      <p:sp>
        <p:nvSpPr>
          <p:cNvPr id="57" name="Google Shape;57;p13"/>
          <p:cNvSpPr txBox="1"/>
          <p:nvPr>
            <p:ph idx="1" type="subTitle"/>
          </p:nvPr>
        </p:nvSpPr>
        <p:spPr>
          <a:xfrm>
            <a:off x="311700" y="3165823"/>
            <a:ext cx="85206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Static Site Generators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2"/>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next?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4: The server responds to your request</a:t>
            </a:r>
            <a:endParaRPr/>
          </a:p>
        </p:txBody>
      </p:sp>
      <p:sp>
        <p:nvSpPr>
          <p:cNvPr id="111" name="Google Shape;111;p23"/>
          <p:cNvSpPr txBox="1"/>
          <p:nvPr>
            <p:ph idx="1" type="body"/>
          </p:nvPr>
        </p:nvSpPr>
        <p:spPr>
          <a:xfrm>
            <a:off x="311700" y="2244225"/>
            <a:ext cx="8520600" cy="2324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server processes your request and finds the right files. Sometimes it has to "compile" a page from code and other sources, like a database.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4"/>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next?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5: The server sends your computer the files</a:t>
            </a:r>
            <a:endParaRPr/>
          </a:p>
        </p:txBody>
      </p:sp>
      <p:sp>
        <p:nvSpPr>
          <p:cNvPr id="122" name="Google Shape;122;p25"/>
          <p:cNvSpPr txBox="1"/>
          <p:nvPr>
            <p:ph idx="1" type="body"/>
          </p:nvPr>
        </p:nvSpPr>
        <p:spPr>
          <a:xfrm>
            <a:off x="311700" y="1981600"/>
            <a:ext cx="8520600" cy="258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This is usually an HTML page, with some CSS, JavaScript, or media files.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6"/>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next?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6: Your browser displays the page</a:t>
            </a:r>
            <a:endParaRPr/>
          </a:p>
        </p:txBody>
      </p:sp>
      <p:sp>
        <p:nvSpPr>
          <p:cNvPr id="133" name="Google Shape;133;p27"/>
          <p:cNvSpPr txBox="1"/>
          <p:nvPr>
            <p:ph idx="1" type="body"/>
          </p:nvPr>
        </p:nvSpPr>
        <p:spPr>
          <a:xfrm>
            <a:off x="311700" y="1981600"/>
            <a:ext cx="8520600" cy="25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rgbClr val="53555C"/>
                </a:solidFill>
                <a:highlight>
                  <a:srgbClr val="FFFFFF"/>
                </a:highlight>
                <a:latin typeface="Arial"/>
                <a:ea typeface="Arial"/>
                <a:cs typeface="Arial"/>
                <a:sym typeface="Arial"/>
              </a:rPr>
              <a:t>Your browser interprets the code and assembles all the files into a page you can see and use. </a:t>
            </a:r>
            <a:endParaRPr sz="2700">
              <a:solidFill>
                <a:srgbClr val="53555C"/>
              </a:solidFill>
              <a:highlight>
                <a:srgbClr val="FFFFFF"/>
              </a:highlight>
              <a:latin typeface="Arial"/>
              <a:ea typeface="Arial"/>
              <a:cs typeface="Arial"/>
              <a:sym typeface="Arial"/>
            </a:endParaRPr>
          </a:p>
          <a:p>
            <a:pPr indent="0" lvl="0" marL="0" rtl="0" algn="l">
              <a:spcBef>
                <a:spcPts val="1600"/>
              </a:spcBef>
              <a:spcAft>
                <a:spcPts val="0"/>
              </a:spcAft>
              <a:buNone/>
            </a:pPr>
            <a:r>
              <a:t/>
            </a:r>
            <a:endParaRPr sz="2700">
              <a:solidFill>
                <a:srgbClr val="53555C"/>
              </a:solidFill>
              <a:highlight>
                <a:srgbClr val="FFFFFF"/>
              </a:highlight>
              <a:latin typeface="Arial"/>
              <a:ea typeface="Arial"/>
              <a:cs typeface="Arial"/>
              <a:sym typeface="Arial"/>
            </a:endParaRPr>
          </a:p>
          <a:p>
            <a:pPr indent="0" lvl="0" marL="0" rtl="0" algn="l">
              <a:spcBef>
                <a:spcPts val="1600"/>
              </a:spcBef>
              <a:spcAft>
                <a:spcPts val="1600"/>
              </a:spcAft>
              <a:buNone/>
            </a:pPr>
            <a:r>
              <a:rPr lang="en" sz="2700">
                <a:solidFill>
                  <a:srgbClr val="53555C"/>
                </a:solidFill>
                <a:highlight>
                  <a:srgbClr val="FFFFFF"/>
                </a:highlight>
                <a:latin typeface="Arial"/>
                <a:ea typeface="Arial"/>
                <a:cs typeface="Arial"/>
                <a:sym typeface="Arial"/>
              </a:rPr>
              <a:t>NB Each browser does this slightly differently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8"/>
          <p:cNvSpPr txBox="1"/>
          <p:nvPr>
            <p:ph type="title"/>
          </p:nvPr>
        </p:nvSpPr>
        <p:spPr>
          <a:xfrm>
            <a:off x="311700" y="1320325"/>
            <a:ext cx="8114400" cy="360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Dynamic Site</a:t>
            </a:r>
            <a:endParaRPr/>
          </a:p>
          <a:p>
            <a:pPr indent="0" lvl="0" marL="0" rtl="0" algn="l">
              <a:spcBef>
                <a:spcPts val="0"/>
              </a:spcBef>
              <a:spcAft>
                <a:spcPts val="0"/>
              </a:spcAft>
              <a:buNone/>
            </a:pPr>
            <a:r>
              <a:rPr lang="en"/>
              <a:t>Vs</a:t>
            </a:r>
            <a:endParaRPr/>
          </a:p>
          <a:p>
            <a:pPr indent="0" lvl="0" marL="0" rtl="0" algn="l">
              <a:spcBef>
                <a:spcPts val="0"/>
              </a:spcBef>
              <a:spcAft>
                <a:spcPts val="0"/>
              </a:spcAft>
              <a:buNone/>
            </a:pPr>
            <a:r>
              <a:rPr lang="en"/>
              <a:t>Static Site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29"/>
          <p:cNvPicPr preferRelativeResize="0"/>
          <p:nvPr/>
        </p:nvPicPr>
        <p:blipFill>
          <a:blip r:embed="rId3">
            <a:alphaModFix/>
          </a:blip>
          <a:stretch>
            <a:fillRect/>
          </a:stretch>
        </p:blipFill>
        <p:spPr>
          <a:xfrm>
            <a:off x="0" y="-73100"/>
            <a:ext cx="9143999" cy="5384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1"/>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Static site is already built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480550"/>
            <a:ext cx="8114400" cy="244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Recap</a:t>
            </a:r>
            <a:endParaRPr/>
          </a:p>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6" name="Shape 156"/>
        <p:cNvGrpSpPr/>
        <p:nvPr/>
      </p:nvGrpSpPr>
      <p:grpSpPr>
        <a:xfrm>
          <a:off x="0" y="0"/>
          <a:ext cx="0" cy="0"/>
          <a:chOff x="0" y="0"/>
          <a:chExt cx="0" cy="0"/>
        </a:xfrm>
      </p:grpSpPr>
      <p:pic>
        <p:nvPicPr>
          <p:cNvPr id="157" name="Google Shape;157;p32"/>
          <p:cNvPicPr preferRelativeResize="0"/>
          <p:nvPr/>
        </p:nvPicPr>
        <p:blipFill>
          <a:blip r:embed="rId3">
            <a:alphaModFix/>
          </a:blip>
          <a:stretch>
            <a:fillRect/>
          </a:stretch>
        </p:blipFill>
        <p:spPr>
          <a:xfrm>
            <a:off x="455875" y="0"/>
            <a:ext cx="8232238" cy="514349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1" name="Shape 161"/>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5" name="Shape 165"/>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69" name="Shape 169"/>
        <p:cNvGrpSpPr/>
        <p:nvPr/>
      </p:nvGrpSpPr>
      <p:grpSpPr>
        <a:xfrm>
          <a:off x="0" y="0"/>
          <a:ext cx="0" cy="0"/>
          <a:chOff x="0" y="0"/>
          <a:chExt cx="0" cy="0"/>
        </a:xfrm>
      </p:grpSpPr>
      <p:pic>
        <p:nvPicPr>
          <p:cNvPr descr="GitHub Pages lets you turn GitHub repositories into websites that showcase your portfolio, your projects, their documentation, or anything else you want to share with the world.  Get started today by visiting https://pages.github.com to learn more." id="170" name="Google Shape;170;p35" title="What is GitHub Pages?">
            <a:hlinkClick r:id="rId3"/>
          </p:cNvPr>
          <p:cNvPicPr preferRelativeResize="0"/>
          <p:nvPr/>
        </p:nvPicPr>
        <p:blipFill>
          <a:blip r:embed="rId4">
            <a:alphaModFix/>
          </a:blip>
          <a:stretch>
            <a:fillRect/>
          </a:stretch>
        </p:blipFill>
        <p:spPr>
          <a:xfrm>
            <a:off x="1143000" y="0"/>
            <a:ext cx="6858000"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6"/>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a:t>
            </a:r>
            <a:endParaRPr/>
          </a:p>
          <a:p>
            <a:pPr indent="0" lvl="0" marL="0" rtl="0" algn="l">
              <a:spcBef>
                <a:spcPts val="0"/>
              </a:spcBef>
              <a:spcAft>
                <a:spcPts val="0"/>
              </a:spcAft>
              <a:buNone/>
            </a:pPr>
            <a:r>
              <a:rPr lang="en"/>
              <a:t>Setting up a Jekyll site for a project on GitHub pages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7"/>
          <p:cNvSpPr txBox="1"/>
          <p:nvPr>
            <p:ph type="title"/>
          </p:nvPr>
        </p:nvSpPr>
        <p:spPr>
          <a:xfrm>
            <a:off x="265500" y="1375599"/>
            <a:ext cx="4045200" cy="155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Task 4.1.1</a:t>
            </a:r>
            <a:endParaRPr/>
          </a:p>
        </p:txBody>
      </p:sp>
      <p:sp>
        <p:nvSpPr>
          <p:cNvPr id="181" name="Google Shape;181;p37"/>
          <p:cNvSpPr txBox="1"/>
          <p:nvPr>
            <p:ph idx="1" type="subTitle"/>
          </p:nvPr>
        </p:nvSpPr>
        <p:spPr>
          <a:xfrm>
            <a:off x="265500" y="2981125"/>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Set up a J</a:t>
            </a:r>
            <a:r>
              <a:rPr lang="en"/>
              <a:t>ekyll</a:t>
            </a:r>
            <a:r>
              <a:rPr lang="en"/>
              <a:t> site using GitHub pages</a:t>
            </a:r>
            <a:endParaRPr/>
          </a:p>
        </p:txBody>
      </p:sp>
      <p:sp>
        <p:nvSpPr>
          <p:cNvPr id="182" name="Google Shape;182;p3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Follow </a:t>
            </a:r>
            <a:r>
              <a:rPr lang="en"/>
              <a:t>the example set by your trainer to make your LTU-Reboot Digital Coding Repo a Jekyll project hosted with Github pages.</a:t>
            </a:r>
            <a:endParaRPr/>
          </a:p>
          <a:p>
            <a:pPr indent="0" lvl="0" marL="0" rtl="0" algn="l">
              <a:spcBef>
                <a:spcPts val="1600"/>
              </a:spcBef>
              <a:spcAft>
                <a:spcPts val="0"/>
              </a:spcAft>
              <a:buNone/>
            </a:pPr>
            <a:r>
              <a:rPr lang="en"/>
              <a:t>Make some changes to the site to personalise it.</a:t>
            </a:r>
            <a:endParaRPr/>
          </a:p>
          <a:p>
            <a:pPr indent="0" lvl="0" marL="0" rtl="0" algn="l">
              <a:spcBef>
                <a:spcPts val="1600"/>
              </a:spcBef>
              <a:spcAft>
                <a:spcPts val="1600"/>
              </a:spcAft>
              <a:buNone/>
            </a:pPr>
            <a:br>
              <a:rPr lang="en"/>
            </a:br>
            <a:r>
              <a:rPr lang="en"/>
              <a:t>https://pages.github.com/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38"/>
          <p:cNvPicPr preferRelativeResize="0"/>
          <p:nvPr/>
        </p:nvPicPr>
        <p:blipFill>
          <a:blip r:embed="rId3">
            <a:alphaModFix/>
          </a:blip>
          <a:stretch>
            <a:fillRect/>
          </a:stretch>
        </p:blipFill>
        <p:spPr>
          <a:xfrm>
            <a:off x="762000" y="714375"/>
            <a:ext cx="7620000" cy="37147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a:t>
            </a:r>
            <a:endParaRPr/>
          </a:p>
        </p:txBody>
      </p:sp>
      <p:sp>
        <p:nvSpPr>
          <p:cNvPr id="193" name="Google Shape;193;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2"/>
              </a:buClr>
              <a:buSzPts val="1100"/>
              <a:buFont typeface="Arial"/>
              <a:buNone/>
            </a:pPr>
            <a:r>
              <a:rPr lang="en" sz="2400">
                <a:solidFill>
                  <a:schemeClr val="dk2"/>
                </a:solidFill>
                <a:latin typeface="Poppins"/>
                <a:ea typeface="Poppins"/>
                <a:cs typeface="Poppins"/>
                <a:sym typeface="Poppins"/>
              </a:rPr>
              <a:t>1) Speed</a:t>
            </a:r>
            <a:endParaRPr sz="2400">
              <a:solidFill>
                <a:schemeClr val="dk2"/>
              </a:solidFill>
              <a:latin typeface="Poppins"/>
              <a:ea typeface="Poppins"/>
              <a:cs typeface="Poppins"/>
              <a:sym typeface="Poppins"/>
            </a:endParaRPr>
          </a:p>
          <a:p>
            <a:pPr indent="0" lvl="0" marL="0" rtl="0" algn="l">
              <a:lnSpc>
                <a:spcPct val="110000"/>
              </a:lnSpc>
              <a:spcBef>
                <a:spcPts val="0"/>
              </a:spcBef>
              <a:spcAft>
                <a:spcPts val="0"/>
              </a:spcAft>
              <a:buClr>
                <a:schemeClr val="dk2"/>
              </a:buClr>
              <a:buSzPts val="1100"/>
              <a:buFont typeface="Arial"/>
              <a:buNone/>
            </a:pPr>
            <a:r>
              <a:rPr lang="en" sz="2400">
                <a:solidFill>
                  <a:schemeClr val="dk2"/>
                </a:solidFill>
                <a:latin typeface="Poppins"/>
                <a:ea typeface="Poppins"/>
                <a:cs typeface="Poppins"/>
                <a:sym typeface="Poppins"/>
              </a:rPr>
              <a:t>2) Version control for content</a:t>
            </a:r>
            <a:endParaRPr sz="2400">
              <a:solidFill>
                <a:schemeClr val="dk2"/>
              </a:solidFill>
              <a:latin typeface="Poppins"/>
              <a:ea typeface="Poppins"/>
              <a:cs typeface="Poppins"/>
              <a:sym typeface="Poppins"/>
            </a:endParaRPr>
          </a:p>
          <a:p>
            <a:pPr indent="0" lvl="0" marL="0" rtl="0" algn="l">
              <a:lnSpc>
                <a:spcPct val="110000"/>
              </a:lnSpc>
              <a:spcBef>
                <a:spcPts val="0"/>
              </a:spcBef>
              <a:spcAft>
                <a:spcPts val="0"/>
              </a:spcAft>
              <a:buClr>
                <a:schemeClr val="dk2"/>
              </a:buClr>
              <a:buSzPts val="1100"/>
              <a:buFont typeface="Arial"/>
              <a:buNone/>
            </a:pPr>
            <a:r>
              <a:rPr lang="en" sz="2400">
                <a:solidFill>
                  <a:schemeClr val="dk2"/>
                </a:solidFill>
                <a:latin typeface="Poppins"/>
                <a:ea typeface="Poppins"/>
                <a:cs typeface="Poppins"/>
                <a:sym typeface="Poppins"/>
              </a:rPr>
              <a:t>3) Security</a:t>
            </a:r>
            <a:endParaRPr sz="2400">
              <a:solidFill>
                <a:schemeClr val="dk2"/>
              </a:solidFill>
              <a:latin typeface="Poppins"/>
              <a:ea typeface="Poppins"/>
              <a:cs typeface="Poppins"/>
              <a:sym typeface="Poppins"/>
            </a:endParaRPr>
          </a:p>
          <a:p>
            <a:pPr indent="0" lvl="0" marL="0" rtl="0" algn="l">
              <a:lnSpc>
                <a:spcPct val="110000"/>
              </a:lnSpc>
              <a:spcBef>
                <a:spcPts val="0"/>
              </a:spcBef>
              <a:spcAft>
                <a:spcPts val="0"/>
              </a:spcAft>
              <a:buClr>
                <a:schemeClr val="dk2"/>
              </a:buClr>
              <a:buSzPts val="1100"/>
              <a:buFont typeface="Arial"/>
              <a:buNone/>
            </a:pPr>
            <a:r>
              <a:rPr lang="en" sz="2400">
                <a:solidFill>
                  <a:schemeClr val="dk2"/>
                </a:solidFill>
                <a:latin typeface="Poppins"/>
                <a:ea typeface="Poppins"/>
                <a:cs typeface="Poppins"/>
                <a:sym typeface="Poppins"/>
              </a:rPr>
              <a:t>4) Less hassle with the server</a:t>
            </a:r>
            <a:endParaRPr sz="2400">
              <a:solidFill>
                <a:schemeClr val="dk2"/>
              </a:solidFill>
              <a:latin typeface="Poppins"/>
              <a:ea typeface="Poppins"/>
              <a:cs typeface="Poppins"/>
              <a:sym typeface="Poppins"/>
            </a:endParaRPr>
          </a:p>
          <a:p>
            <a:pPr indent="0" lvl="0" marL="0" rtl="0" algn="l">
              <a:lnSpc>
                <a:spcPct val="110000"/>
              </a:lnSpc>
              <a:spcBef>
                <a:spcPts val="0"/>
              </a:spcBef>
              <a:spcAft>
                <a:spcPts val="0"/>
              </a:spcAft>
              <a:buClr>
                <a:schemeClr val="dk2"/>
              </a:buClr>
              <a:buSzPts val="1100"/>
              <a:buFont typeface="Arial"/>
              <a:buNone/>
            </a:pPr>
            <a:r>
              <a:rPr lang="en" sz="2400">
                <a:solidFill>
                  <a:schemeClr val="dk2"/>
                </a:solidFill>
                <a:latin typeface="Poppins"/>
                <a:ea typeface="Poppins"/>
                <a:cs typeface="Poppins"/>
                <a:sym typeface="Poppins"/>
              </a:rPr>
              <a:t>5) Traffic surges</a:t>
            </a:r>
            <a:endParaRPr sz="2400">
              <a:latin typeface="Poppins"/>
              <a:ea typeface="Poppins"/>
              <a:cs typeface="Poppins"/>
              <a:sym typeface="Poppi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7" name="Shape 197"/>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41"/>
          <p:cNvPicPr preferRelativeResize="0"/>
          <p:nvPr/>
        </p:nvPicPr>
        <p:blipFill>
          <a:blip r:embed="rId3">
            <a:alphaModFix/>
          </a:blip>
          <a:stretch>
            <a:fillRect/>
          </a:stretch>
        </p:blipFill>
        <p:spPr>
          <a:xfrm>
            <a:off x="152400" y="1552200"/>
            <a:ext cx="8839201" cy="147607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2480550"/>
            <a:ext cx="8114400" cy="244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does the web work?</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pic>
        <p:nvPicPr>
          <p:cNvPr id="207" name="Google Shape;207;p42"/>
          <p:cNvPicPr preferRelativeResize="0"/>
          <p:nvPr/>
        </p:nvPicPr>
        <p:blipFill>
          <a:blip r:embed="rId3">
            <a:alphaModFix/>
          </a:blip>
          <a:stretch>
            <a:fillRect/>
          </a:stretch>
        </p:blipFill>
        <p:spPr>
          <a:xfrm>
            <a:off x="229130" y="277775"/>
            <a:ext cx="2146074" cy="192997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pic>
        <p:nvPicPr>
          <p:cNvPr id="212" name="Google Shape;212;p43"/>
          <p:cNvPicPr preferRelativeResize="0"/>
          <p:nvPr/>
        </p:nvPicPr>
        <p:blipFill>
          <a:blip r:embed="rId3">
            <a:alphaModFix/>
          </a:blip>
          <a:stretch>
            <a:fillRect/>
          </a:stretch>
        </p:blipFill>
        <p:spPr>
          <a:xfrm>
            <a:off x="-1259101" y="0"/>
            <a:ext cx="10403101" cy="54202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44"/>
          <p:cNvPicPr preferRelativeResize="0"/>
          <p:nvPr/>
        </p:nvPicPr>
        <p:blipFill>
          <a:blip r:embed="rId3">
            <a:alphaModFix/>
          </a:blip>
          <a:stretch>
            <a:fillRect/>
          </a:stretch>
        </p:blipFill>
        <p:spPr>
          <a:xfrm>
            <a:off x="152400" y="1096450"/>
            <a:ext cx="8839199" cy="240457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5"/>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a:t>
            </a:r>
            <a:endParaRPr/>
          </a:p>
          <a:p>
            <a:pPr indent="0" lvl="0" marL="0" rtl="0" algn="l">
              <a:spcBef>
                <a:spcPts val="0"/>
              </a:spcBef>
              <a:spcAft>
                <a:spcPts val="0"/>
              </a:spcAft>
              <a:buNone/>
            </a:pPr>
            <a:r>
              <a:rPr lang="en"/>
              <a:t>11ty site deployed using Netlify</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46"/>
          <p:cNvSpPr txBox="1"/>
          <p:nvPr>
            <p:ph type="title"/>
          </p:nvPr>
        </p:nvSpPr>
        <p:spPr>
          <a:xfrm>
            <a:off x="265500" y="1375599"/>
            <a:ext cx="4045200" cy="155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Takeaway Task 4.1.2</a:t>
            </a:r>
            <a:endParaRPr/>
          </a:p>
        </p:txBody>
      </p:sp>
      <p:sp>
        <p:nvSpPr>
          <p:cNvPr id="228" name="Google Shape;228;p46"/>
          <p:cNvSpPr txBox="1"/>
          <p:nvPr>
            <p:ph idx="1" type="subTitle"/>
          </p:nvPr>
        </p:nvSpPr>
        <p:spPr>
          <a:xfrm>
            <a:off x="265500" y="2981125"/>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229" name="Google Shape;229;p4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Poppins"/>
                <a:ea typeface="Poppins"/>
                <a:cs typeface="Poppins"/>
                <a:sym typeface="Poppins"/>
              </a:rPr>
              <a:t>Follow the instructions to create a static profile page for yourself</a:t>
            </a:r>
            <a:endParaRPr>
              <a:solidFill>
                <a:srgbClr val="FFFFFF"/>
              </a:solidFill>
              <a:latin typeface="Poppins"/>
              <a:ea typeface="Poppins"/>
              <a:cs typeface="Poppins"/>
              <a:sym typeface="Poppins"/>
            </a:endParaRPr>
          </a:p>
          <a:p>
            <a:pPr indent="0" lvl="0" marL="0" rtl="0" algn="l">
              <a:spcBef>
                <a:spcPts val="1600"/>
              </a:spcBef>
              <a:spcAft>
                <a:spcPts val="0"/>
              </a:spcAft>
              <a:buNone/>
            </a:pPr>
            <a:r>
              <a:rPr lang="en" u="sng">
                <a:solidFill>
                  <a:srgbClr val="FFFFFF"/>
                </a:solidFill>
                <a:latin typeface="Poppins"/>
                <a:ea typeface="Poppins"/>
                <a:cs typeface="Poppins"/>
                <a:sym typeface="Poppins"/>
                <a:hlinkClick r:id="rId3">
                  <a:extLst>
                    <a:ext uri="{A12FA001-AC4F-418D-AE19-62706E023703}">
                      <ahyp:hlinkClr val="tx"/>
                    </a:ext>
                  </a:extLst>
                </a:hlinkClick>
              </a:rPr>
              <a:t>pages.github.com/</a:t>
            </a:r>
            <a:endParaRPr>
              <a:solidFill>
                <a:srgbClr val="FFFFFF"/>
              </a:solidFill>
              <a:latin typeface="Poppins"/>
              <a:ea typeface="Poppins"/>
              <a:cs typeface="Poppins"/>
              <a:sym typeface="Poppins"/>
            </a:endParaRPr>
          </a:p>
          <a:p>
            <a:pPr indent="0" lvl="0" marL="0" rtl="0" algn="l">
              <a:spcBef>
                <a:spcPts val="1600"/>
              </a:spcBef>
              <a:spcAft>
                <a:spcPts val="0"/>
              </a:spcAft>
              <a:buNone/>
            </a:pPr>
            <a:r>
              <a:t/>
            </a:r>
            <a:endParaRPr>
              <a:solidFill>
                <a:srgbClr val="FFFFFF"/>
              </a:solidFill>
              <a:latin typeface="Poppins"/>
              <a:ea typeface="Poppins"/>
              <a:cs typeface="Poppins"/>
              <a:sym typeface="Poppins"/>
            </a:endParaRPr>
          </a:p>
          <a:p>
            <a:pPr indent="0" lvl="0" marL="0" rtl="0" algn="l">
              <a:spcBef>
                <a:spcPts val="1600"/>
              </a:spcBef>
              <a:spcAft>
                <a:spcPts val="0"/>
              </a:spcAft>
              <a:buNone/>
            </a:pPr>
            <a:r>
              <a:rPr lang="en">
                <a:solidFill>
                  <a:srgbClr val="FFFFFF"/>
                </a:solidFill>
                <a:latin typeface="Poppins"/>
                <a:ea typeface="Poppins"/>
                <a:cs typeface="Poppins"/>
                <a:sym typeface="Poppins"/>
              </a:rPr>
              <a:t>Create an profile.html</a:t>
            </a:r>
            <a:endParaRPr>
              <a:solidFill>
                <a:srgbClr val="FFFFFF"/>
              </a:solidFill>
              <a:latin typeface="Poppins"/>
              <a:ea typeface="Poppins"/>
              <a:cs typeface="Poppins"/>
              <a:sym typeface="Poppins"/>
            </a:endParaRPr>
          </a:p>
          <a:p>
            <a:pPr indent="0" lvl="0" marL="0" rtl="0" algn="l">
              <a:spcBef>
                <a:spcPts val="1600"/>
              </a:spcBef>
              <a:spcAft>
                <a:spcPts val="0"/>
              </a:spcAft>
              <a:buNone/>
            </a:pPr>
            <a:r>
              <a:rPr lang="en">
                <a:solidFill>
                  <a:srgbClr val="FFFFFF"/>
                </a:solidFill>
                <a:latin typeface="Poppins"/>
                <a:ea typeface="Poppins"/>
                <a:cs typeface="Poppins"/>
                <a:sym typeface="Poppins"/>
              </a:rPr>
              <a:t>And add the following : </a:t>
            </a:r>
            <a:endParaRPr>
              <a:solidFill>
                <a:srgbClr val="FFFFFF"/>
              </a:solidFill>
              <a:latin typeface="Poppins"/>
              <a:ea typeface="Poppins"/>
              <a:cs typeface="Poppins"/>
              <a:sym typeface="Poppins"/>
            </a:endParaRPr>
          </a:p>
          <a:p>
            <a:pPr indent="0" lvl="0" marL="0" rtl="0" algn="l">
              <a:spcBef>
                <a:spcPts val="1600"/>
              </a:spcBef>
              <a:spcAft>
                <a:spcPts val="1600"/>
              </a:spcAft>
              <a:buNone/>
            </a:pPr>
            <a:r>
              <a:t/>
            </a:r>
            <a:endParaRPr>
              <a:solidFill>
                <a:srgbClr val="FFFFFF"/>
              </a:solidFill>
              <a:latin typeface="Poppins"/>
              <a:ea typeface="Poppins"/>
              <a:cs typeface="Poppins"/>
              <a:sym typeface="Poppi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47"/>
          <p:cNvSpPr txBox="1"/>
          <p:nvPr>
            <p:ph type="title"/>
          </p:nvPr>
        </p:nvSpPr>
        <p:spPr>
          <a:xfrm>
            <a:off x="265500" y="606150"/>
            <a:ext cx="4045200" cy="232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Takeaway Task </a:t>
            </a:r>
            <a:r>
              <a:rPr lang="en"/>
              <a:t>4.1.2</a:t>
            </a:r>
            <a:endParaRPr/>
          </a:p>
          <a:p>
            <a:pPr indent="0" lvl="0" marL="0" rtl="0" algn="ctr">
              <a:spcBef>
                <a:spcPts val="0"/>
              </a:spcBef>
              <a:spcAft>
                <a:spcPts val="0"/>
              </a:spcAft>
              <a:buNone/>
            </a:pPr>
            <a:r>
              <a:t/>
            </a:r>
            <a:endParaRPr/>
          </a:p>
        </p:txBody>
      </p:sp>
      <p:sp>
        <p:nvSpPr>
          <p:cNvPr id="235" name="Google Shape;235;p47"/>
          <p:cNvSpPr txBox="1"/>
          <p:nvPr>
            <p:ph idx="1" type="subTitle"/>
          </p:nvPr>
        </p:nvSpPr>
        <p:spPr>
          <a:xfrm>
            <a:off x="265500" y="2981125"/>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(continued)</a:t>
            </a:r>
            <a:endParaRPr/>
          </a:p>
        </p:txBody>
      </p:sp>
      <p:sp>
        <p:nvSpPr>
          <p:cNvPr id="236" name="Google Shape;236;p47"/>
          <p:cNvSpPr txBox="1"/>
          <p:nvPr>
            <p:ph idx="2" type="body"/>
          </p:nvPr>
        </p:nvSpPr>
        <p:spPr>
          <a:xfrm>
            <a:off x="4939500" y="1075350"/>
            <a:ext cx="3837000" cy="334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Poppins"/>
                <a:ea typeface="Poppins"/>
                <a:cs typeface="Poppins"/>
                <a:sym typeface="Poppins"/>
              </a:rPr>
              <a:t>What we are expecting is:</a:t>
            </a:r>
            <a:endParaRPr>
              <a:solidFill>
                <a:srgbClr val="FFFFFF"/>
              </a:solidFill>
              <a:latin typeface="Poppins"/>
              <a:ea typeface="Poppins"/>
              <a:cs typeface="Poppins"/>
              <a:sym typeface="Poppins"/>
            </a:endParaRPr>
          </a:p>
          <a:p>
            <a:pPr indent="-342900" lvl="0" marL="457200" rtl="0" algn="l">
              <a:spcBef>
                <a:spcPts val="800"/>
              </a:spcBef>
              <a:spcAft>
                <a:spcPts val="0"/>
              </a:spcAft>
              <a:buClr>
                <a:srgbClr val="FFFFFF"/>
              </a:buClr>
              <a:buSzPts val="1800"/>
              <a:buFont typeface="Poppins"/>
              <a:buChar char="●"/>
            </a:pPr>
            <a:r>
              <a:rPr lang="en">
                <a:solidFill>
                  <a:srgbClr val="FFFFFF"/>
                </a:solidFill>
                <a:latin typeface="Poppins"/>
                <a:ea typeface="Poppins"/>
                <a:cs typeface="Poppins"/>
                <a:sym typeface="Poppins"/>
              </a:rPr>
              <a:t>Image (of you)</a:t>
            </a:r>
            <a:endParaRPr>
              <a:solidFill>
                <a:srgbClr val="FFFFFF"/>
              </a:solidFill>
              <a:latin typeface="Poppins"/>
              <a:ea typeface="Poppins"/>
              <a:cs typeface="Poppins"/>
              <a:sym typeface="Poppins"/>
            </a:endParaRPr>
          </a:p>
          <a:p>
            <a:pPr indent="-342900" lvl="0" marL="457200" rtl="0" algn="l">
              <a:spcBef>
                <a:spcPts val="0"/>
              </a:spcBef>
              <a:spcAft>
                <a:spcPts val="0"/>
              </a:spcAft>
              <a:buClr>
                <a:srgbClr val="FFFFFF"/>
              </a:buClr>
              <a:buSzPts val="1800"/>
              <a:buFont typeface="Poppins"/>
              <a:buChar char="●"/>
            </a:pPr>
            <a:r>
              <a:rPr lang="en">
                <a:solidFill>
                  <a:srgbClr val="FFFFFF"/>
                </a:solidFill>
                <a:latin typeface="Poppins"/>
                <a:ea typeface="Poppins"/>
                <a:cs typeface="Poppins"/>
                <a:sym typeface="Poppins"/>
              </a:rPr>
              <a:t>Intro text or mini bio</a:t>
            </a:r>
            <a:endParaRPr>
              <a:solidFill>
                <a:srgbClr val="FFFFFF"/>
              </a:solidFill>
              <a:latin typeface="Poppins"/>
              <a:ea typeface="Poppins"/>
              <a:cs typeface="Poppins"/>
              <a:sym typeface="Poppins"/>
            </a:endParaRPr>
          </a:p>
          <a:p>
            <a:pPr indent="-342900" lvl="0" marL="457200" rtl="0" algn="l">
              <a:spcBef>
                <a:spcPts val="0"/>
              </a:spcBef>
              <a:spcAft>
                <a:spcPts val="0"/>
              </a:spcAft>
              <a:buClr>
                <a:srgbClr val="FFFFFF"/>
              </a:buClr>
              <a:buSzPts val="1800"/>
              <a:buFont typeface="Poppins"/>
              <a:buChar char="●"/>
            </a:pPr>
            <a:r>
              <a:rPr lang="en">
                <a:solidFill>
                  <a:srgbClr val="FFFFFF"/>
                </a:solidFill>
                <a:latin typeface="Poppins"/>
                <a:ea typeface="Poppins"/>
                <a:cs typeface="Poppins"/>
                <a:sym typeface="Poppins"/>
              </a:rPr>
              <a:t>Link to your GitHub profile</a:t>
            </a:r>
            <a:endParaRPr>
              <a:solidFill>
                <a:srgbClr val="FFFFFF"/>
              </a:solidFill>
              <a:latin typeface="Poppins"/>
              <a:ea typeface="Poppins"/>
              <a:cs typeface="Poppins"/>
              <a:sym typeface="Poppins"/>
            </a:endParaRPr>
          </a:p>
          <a:p>
            <a:pPr indent="-342900" lvl="0" marL="457200" rtl="0" algn="l">
              <a:spcBef>
                <a:spcPts val="0"/>
              </a:spcBef>
              <a:spcAft>
                <a:spcPts val="0"/>
              </a:spcAft>
              <a:buClr>
                <a:srgbClr val="FFFFFF"/>
              </a:buClr>
              <a:buSzPts val="1800"/>
              <a:buFont typeface="Poppins"/>
              <a:buChar char="●"/>
            </a:pPr>
            <a:r>
              <a:rPr lang="en">
                <a:solidFill>
                  <a:srgbClr val="FFFFFF"/>
                </a:solidFill>
                <a:latin typeface="Poppins"/>
                <a:ea typeface="Poppins"/>
                <a:cs typeface="Poppins"/>
                <a:sym typeface="Poppins"/>
              </a:rPr>
              <a:t>Link to your CodePen profile</a:t>
            </a:r>
            <a:endParaRPr>
              <a:solidFill>
                <a:srgbClr val="FFFFFF"/>
              </a:solidFill>
              <a:latin typeface="Poppins"/>
              <a:ea typeface="Poppins"/>
              <a:cs typeface="Poppins"/>
              <a:sym typeface="Poppins"/>
            </a:endParaRPr>
          </a:p>
          <a:p>
            <a:pPr indent="-342900" lvl="0" marL="457200" rtl="0" algn="l">
              <a:spcBef>
                <a:spcPts val="0"/>
              </a:spcBef>
              <a:spcAft>
                <a:spcPts val="0"/>
              </a:spcAft>
              <a:buClr>
                <a:srgbClr val="FFFFFF"/>
              </a:buClr>
              <a:buSzPts val="1800"/>
              <a:buFont typeface="Poppins"/>
              <a:buChar char="●"/>
            </a:pPr>
            <a:r>
              <a:rPr lang="en">
                <a:solidFill>
                  <a:srgbClr val="FFFFFF"/>
                </a:solidFill>
                <a:latin typeface="Poppins"/>
                <a:ea typeface="Poppins"/>
                <a:cs typeface="Poppins"/>
                <a:sym typeface="Poppins"/>
              </a:rPr>
              <a:t>Links to your other social profiles - Twitter / LinkedIn etc.</a:t>
            </a:r>
            <a:endParaRPr>
              <a:solidFill>
                <a:srgbClr val="FFFFFF"/>
              </a:solidFill>
              <a:latin typeface="Poppins"/>
              <a:ea typeface="Poppins"/>
              <a:cs typeface="Poppins"/>
              <a:sym typeface="Poppins"/>
            </a:endParaRPr>
          </a:p>
          <a:p>
            <a:pPr indent="-342900" lvl="0" marL="457200" rtl="0" algn="l">
              <a:spcBef>
                <a:spcPts val="0"/>
              </a:spcBef>
              <a:spcAft>
                <a:spcPts val="0"/>
              </a:spcAft>
              <a:buClr>
                <a:srgbClr val="FFFFFF"/>
              </a:buClr>
              <a:buSzPts val="1800"/>
              <a:buFont typeface="Poppins"/>
              <a:buChar char="●"/>
            </a:pPr>
            <a:r>
              <a:rPr lang="en">
                <a:solidFill>
                  <a:srgbClr val="FFFFFF"/>
                </a:solidFill>
                <a:latin typeface="Poppins"/>
                <a:ea typeface="Poppins"/>
                <a:cs typeface="Poppins"/>
                <a:sym typeface="Poppins"/>
              </a:rPr>
              <a:t>Anything else…</a:t>
            </a:r>
            <a:endParaRPr>
              <a:solidFill>
                <a:srgbClr val="FFFFFF"/>
              </a:solidFill>
              <a:latin typeface="Poppins"/>
              <a:ea typeface="Poppins"/>
              <a:cs typeface="Poppins"/>
              <a:sym typeface="Poppins"/>
            </a:endParaRPr>
          </a:p>
          <a:p>
            <a:pPr indent="0" lvl="0" marL="0" rtl="0" algn="r">
              <a:spcBef>
                <a:spcPts val="800"/>
              </a:spcBef>
              <a:spcAft>
                <a:spcPts val="0"/>
              </a:spcAft>
              <a:buNone/>
            </a:pPr>
            <a:r>
              <a:rPr lang="en">
                <a:solidFill>
                  <a:srgbClr val="FFFFFF"/>
                </a:solidFill>
                <a:latin typeface="Poppins"/>
                <a:ea typeface="Poppins"/>
                <a:cs typeface="Poppins"/>
                <a:sym typeface="Poppins"/>
              </a:rPr>
              <a:t>Some examples to follow</a:t>
            </a:r>
            <a:endParaRPr>
              <a:solidFill>
                <a:srgbClr val="FFFFFF"/>
              </a:solidFill>
              <a:latin typeface="Poppins"/>
              <a:ea typeface="Poppins"/>
              <a:cs typeface="Poppins"/>
              <a:sym typeface="Poppins"/>
            </a:endParaRPr>
          </a:p>
          <a:p>
            <a:pPr indent="0" lvl="0" marL="0" rtl="0" algn="l">
              <a:spcBef>
                <a:spcPts val="800"/>
              </a:spcBef>
              <a:spcAft>
                <a:spcPts val="1600"/>
              </a:spcAft>
              <a:buNone/>
            </a:pPr>
            <a:r>
              <a:t/>
            </a:r>
            <a:endParaRPr>
              <a:solidFill>
                <a:srgbClr val="FFFFFF"/>
              </a:solidFill>
              <a:latin typeface="Poppins"/>
              <a:ea typeface="Poppins"/>
              <a:cs typeface="Poppins"/>
              <a:sym typeface="Poppi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id="241" name="Google Shape;241;p48"/>
          <p:cNvPicPr preferRelativeResize="0"/>
          <p:nvPr/>
        </p:nvPicPr>
        <p:blipFill>
          <a:blip r:embed="rId3">
            <a:alphaModFix/>
          </a:blip>
          <a:stretch>
            <a:fillRect/>
          </a:stretch>
        </p:blipFill>
        <p:spPr>
          <a:xfrm>
            <a:off x="0" y="0"/>
            <a:ext cx="9144001" cy="514099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49"/>
          <p:cNvPicPr preferRelativeResize="0"/>
          <p:nvPr/>
        </p:nvPicPr>
        <p:blipFill>
          <a:blip r:embed="rId3">
            <a:alphaModFix/>
          </a:blip>
          <a:stretch>
            <a:fillRect/>
          </a:stretch>
        </p:blipFill>
        <p:spPr>
          <a:xfrm>
            <a:off x="0" y="-87475"/>
            <a:ext cx="9143999" cy="5318449"/>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50"/>
          <p:cNvSpPr txBox="1"/>
          <p:nvPr>
            <p:ph type="title"/>
          </p:nvPr>
        </p:nvSpPr>
        <p:spPr>
          <a:xfrm>
            <a:off x="311700" y="2480550"/>
            <a:ext cx="8114400" cy="244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490250" y="526350"/>
            <a:ext cx="8152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typical web site will live or is "hosted" on a web server. Web servers are often large computers connected to a network.</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pic>
        <p:nvPicPr>
          <p:cNvPr id="77" name="Google Shape;77;p17"/>
          <p:cNvPicPr preferRelativeResize="0"/>
          <p:nvPr/>
        </p:nvPicPr>
        <p:blipFill>
          <a:blip r:embed="rId3">
            <a:alphaModFix/>
          </a:blip>
          <a:stretch>
            <a:fillRect/>
          </a:stretch>
        </p:blipFill>
        <p:spPr>
          <a:xfrm>
            <a:off x="0" y="0"/>
            <a:ext cx="9144004" cy="5143502"/>
          </a:xfrm>
          <a:prstGeom prst="rect">
            <a:avLst/>
          </a:prstGeom>
          <a:noFill/>
          <a:ln>
            <a:noFill/>
          </a:ln>
        </p:spPr>
      </p:pic>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1: Type in the address bar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8"/>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next?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2: Your computer performs a DNS lookup</a:t>
            </a:r>
            <a:endParaRPr/>
          </a:p>
        </p:txBody>
      </p:sp>
      <p:sp>
        <p:nvSpPr>
          <p:cNvPr id="89" name="Google Shape;89;p19"/>
          <p:cNvSpPr txBox="1"/>
          <p:nvPr>
            <p:ph idx="1" type="body"/>
          </p:nvPr>
        </p:nvSpPr>
        <p:spPr>
          <a:xfrm>
            <a:off x="311700" y="1599600"/>
            <a:ext cx="8520600" cy="2969400"/>
          </a:xfrm>
          <a:prstGeom prst="rect">
            <a:avLst/>
          </a:prstGeom>
        </p:spPr>
        <p:txBody>
          <a:bodyPr anchorCtr="0" anchor="t" bIns="91425" lIns="91425" spcFirstLastPara="1" rIns="91425" wrap="square" tIns="91425">
            <a:noAutofit/>
          </a:bodyPr>
          <a:lstStyle/>
          <a:p>
            <a:pPr indent="0" lvl="0" marL="0" rtl="0" algn="ctr">
              <a:lnSpc>
                <a:spcPct val="120000"/>
              </a:lnSpc>
              <a:spcBef>
                <a:spcPts val="0"/>
              </a:spcBef>
              <a:spcAft>
                <a:spcPts val="0"/>
              </a:spcAft>
              <a:buNone/>
            </a:pPr>
            <a:r>
              <a:rPr lang="en" sz="2700">
                <a:solidFill>
                  <a:srgbClr val="53555C"/>
                </a:solidFill>
                <a:highlight>
                  <a:srgbClr val="FFFFFF"/>
                </a:highlight>
                <a:latin typeface="Arial"/>
                <a:ea typeface="Arial"/>
                <a:cs typeface="Arial"/>
                <a:sym typeface="Arial"/>
              </a:rPr>
              <a:t>Each website has a unique code, called an IP address, that is like a phone number.</a:t>
            </a:r>
            <a:endParaRPr sz="2700">
              <a:solidFill>
                <a:srgbClr val="53555C"/>
              </a:solidFill>
              <a:highlight>
                <a:srgbClr val="FFFFFF"/>
              </a:highlight>
              <a:latin typeface="Arial"/>
              <a:ea typeface="Arial"/>
              <a:cs typeface="Arial"/>
              <a:sym typeface="Arial"/>
            </a:endParaRPr>
          </a:p>
          <a:p>
            <a:pPr indent="0" lvl="0" marL="0" rtl="0" algn="ctr">
              <a:lnSpc>
                <a:spcPct val="120000"/>
              </a:lnSpc>
              <a:spcBef>
                <a:spcPts val="800"/>
              </a:spcBef>
              <a:spcAft>
                <a:spcPts val="0"/>
              </a:spcAft>
              <a:buNone/>
            </a:pPr>
            <a:r>
              <a:rPr lang="en" sz="2700">
                <a:solidFill>
                  <a:srgbClr val="53555C"/>
                </a:solidFill>
                <a:highlight>
                  <a:srgbClr val="FFFFFF"/>
                </a:highlight>
                <a:latin typeface="Arial"/>
                <a:ea typeface="Arial"/>
                <a:cs typeface="Arial"/>
                <a:sym typeface="Arial"/>
              </a:rPr>
              <a:t>DNS, or Domain Name Servers, are like phone books. The DNS servers will connect you to the right server.</a:t>
            </a:r>
            <a:endParaRPr sz="2700">
              <a:solidFill>
                <a:srgbClr val="53555C"/>
              </a:solidFill>
              <a:highlight>
                <a:srgbClr val="FFFFFF"/>
              </a:highlight>
              <a:latin typeface="Arial"/>
              <a:ea typeface="Arial"/>
              <a:cs typeface="Arial"/>
              <a:sym typeface="Arial"/>
            </a:endParaRPr>
          </a:p>
          <a:p>
            <a:pPr indent="0" lvl="0" marL="0" rtl="0" algn="ctr">
              <a:spcBef>
                <a:spcPts val="800"/>
              </a:spcBef>
              <a:spcAft>
                <a:spcPts val="1600"/>
              </a:spcAft>
              <a:buNone/>
            </a:pPr>
            <a:r>
              <a:rPr b="1" lang="en" u="sng">
                <a:solidFill>
                  <a:schemeClr val="hlink"/>
                </a:solidFill>
                <a:hlinkClick r:id="rId3"/>
              </a:rPr>
              <a:t>http://www.leedstrinity.ac.uk/</a:t>
            </a:r>
            <a:r>
              <a:rPr b="1" lang="en"/>
              <a:t>  = 192.190.201.206</a:t>
            </a:r>
            <a:endParaRPr b="1"/>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20"/>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next?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3: Your computer connects to the server</a:t>
            </a:r>
            <a:endParaRPr/>
          </a:p>
        </p:txBody>
      </p:sp>
      <p:sp>
        <p:nvSpPr>
          <p:cNvPr id="100" name="Google Shape;100;p21"/>
          <p:cNvSpPr txBox="1"/>
          <p:nvPr>
            <p:ph idx="1" type="body"/>
          </p:nvPr>
        </p:nvSpPr>
        <p:spPr>
          <a:xfrm>
            <a:off x="311700" y="1862225"/>
            <a:ext cx="8520600" cy="2706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Your computer uses the IP address to find the correct web server and sends a request for a page.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8E4B80B360C5B4B9916BA06BEDE610D" ma:contentTypeVersion="6" ma:contentTypeDescription="Create a new document." ma:contentTypeScope="" ma:versionID="3077ffb9676d47a5a962457d88ed4f34">
  <xsd:schema xmlns:xsd="http://www.w3.org/2001/XMLSchema" xmlns:xs="http://www.w3.org/2001/XMLSchema" xmlns:p="http://schemas.microsoft.com/office/2006/metadata/properties" xmlns:ns2="27bb9539-dfb3-40e8-9474-a751d962fafa" targetNamespace="http://schemas.microsoft.com/office/2006/metadata/properties" ma:root="true" ma:fieldsID="a72e0e5196ffda39c2430609d75c351a" ns2:_="">
    <xsd:import namespace="27bb9539-dfb3-40e8-9474-a751d962faf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7bb9539-dfb3-40e8-9474-a751d962faf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049CB8F-D2B5-4F26-BCFA-D79FFC07DA31}"/>
</file>

<file path=customXml/itemProps2.xml><?xml version="1.0" encoding="utf-8"?>
<ds:datastoreItem xmlns:ds="http://schemas.openxmlformats.org/officeDocument/2006/customXml" ds:itemID="{D2E73AC6-A501-44A9-96E3-E26BC1BB463F}"/>
</file>

<file path=customXml/itemProps3.xml><?xml version="1.0" encoding="utf-8"?>
<ds:datastoreItem xmlns:ds="http://schemas.openxmlformats.org/officeDocument/2006/customXml" ds:itemID="{CF5EA95A-2084-4A36-9D5B-B0CCD071107F}"/>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0x01010038E4B80B360C5B4B9916BA06BEDE610D</vt:lpwstr>
  </property>
</Properties>
</file>